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2" r:id="rId1"/>
    <p:sldMasterId id="2147483732" r:id="rId2"/>
  </p:sldMasterIdLst>
  <p:sldIdLst>
    <p:sldId id="256" r:id="rId3"/>
    <p:sldId id="267" r:id="rId4"/>
    <p:sldId id="274" r:id="rId5"/>
    <p:sldId id="271" r:id="rId6"/>
    <p:sldId id="296" r:id="rId7"/>
    <p:sldId id="261" r:id="rId8"/>
    <p:sldId id="272" r:id="rId9"/>
    <p:sldId id="275" r:id="rId10"/>
    <p:sldId id="297" r:id="rId11"/>
    <p:sldId id="277" r:id="rId12"/>
    <p:sldId id="304" r:id="rId13"/>
    <p:sldId id="295" r:id="rId14"/>
    <p:sldId id="309" r:id="rId15"/>
    <p:sldId id="298" r:id="rId16"/>
    <p:sldId id="308" r:id="rId17"/>
    <p:sldId id="273" r:id="rId18"/>
    <p:sldId id="300" r:id="rId19"/>
    <p:sldId id="301" r:id="rId20"/>
    <p:sldId id="276" r:id="rId21"/>
    <p:sldId id="302" r:id="rId22"/>
    <p:sldId id="303" r:id="rId23"/>
    <p:sldId id="307" r:id="rId24"/>
    <p:sldId id="305" r:id="rId25"/>
    <p:sldId id="292" r:id="rId26"/>
    <p:sldId id="310" r:id="rId27"/>
    <p:sldId id="270" r:id="rId28"/>
  </p:sldIdLst>
  <p:sldSz cx="12192000" cy="6858000"/>
  <p:notesSz cx="6858000" cy="9144000"/>
  <p:embeddedFontLst>
    <p:embeddedFont>
      <p:font typeface="맑은 고딕" panose="020B0503020000020004" pitchFamily="50" charset="-127"/>
      <p:regular r:id="rId29"/>
      <p:bold r:id="rId30"/>
    </p:embeddedFont>
    <p:embeddedFont>
      <p:font typeface="나눔바른고딕 UltraLight" panose="020B0600000101010101" charset="-127"/>
      <p:regular r:id="rId31"/>
    </p:embeddedFont>
    <p:embeddedFont>
      <p:font typeface="Wingdings 2" panose="05020102010507070707" pitchFamily="18" charset="2"/>
      <p:regular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나눔바른고딕 Light" panose="020B0600000101010101" charset="-127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8" userDrawn="1">
          <p15:clr>
            <a:srgbClr val="A4A3A4"/>
          </p15:clr>
        </p15:guide>
        <p15:guide id="2" pos="211" userDrawn="1">
          <p15:clr>
            <a:srgbClr val="A4A3A4"/>
          </p15:clr>
        </p15:guide>
        <p15:guide id="3" pos="746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6294"/>
    <a:srgbClr val="6B9FC7"/>
    <a:srgbClr val="3A4966"/>
    <a:srgbClr val="798DB3"/>
    <a:srgbClr val="A591BD"/>
    <a:srgbClr val="FF3399"/>
    <a:srgbClr val="6573A7"/>
    <a:srgbClr val="A6C5DD"/>
    <a:srgbClr val="8F9EC4"/>
    <a:srgbClr val="A3AB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62" autoAdjust="0"/>
    <p:restoredTop sz="94660"/>
  </p:normalViewPr>
  <p:slideViewPr>
    <p:cSldViewPr snapToGrid="0">
      <p:cViewPr varScale="1">
        <p:scale>
          <a:sx n="73" d="100"/>
          <a:sy n="73" d="100"/>
        </p:scale>
        <p:origin x="72" y="132"/>
      </p:cViewPr>
      <p:guideLst>
        <p:guide orient="horz" pos="958"/>
        <p:guide pos="211"/>
        <p:guide pos="746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442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420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0366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62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0975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1700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52637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264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3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3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7614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2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4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7554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4061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6529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9955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4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283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0984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796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5441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0366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89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52637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218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3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3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448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2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4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7554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41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437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129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4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435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903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3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5417183-BB59-4FCA-AB75-F90273CA987D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887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3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5417183-BB59-4FCA-AB75-F90273CA987D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668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microsoft.com/office/2007/relationships/hdphoto" Target="../media/hdphoto4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4" name="그룹 2153">
            <a:extLst>
              <a:ext uri="{FF2B5EF4-FFF2-40B4-BE49-F238E27FC236}">
                <a16:creationId xmlns:a16="http://schemas.microsoft.com/office/drawing/2014/main" id="{B4F81417-2788-4275-9A40-0902DE8091A2}"/>
              </a:ext>
            </a:extLst>
          </p:cNvPr>
          <p:cNvGrpSpPr/>
          <p:nvPr/>
        </p:nvGrpSpPr>
        <p:grpSpPr>
          <a:xfrm>
            <a:off x="5485079" y="1064159"/>
            <a:ext cx="1221841" cy="1383927"/>
            <a:chOff x="5812854" y="1709617"/>
            <a:chExt cx="1221841" cy="1383927"/>
          </a:xfrm>
        </p:grpSpPr>
        <p:sp>
          <p:nvSpPr>
            <p:cNvPr id="2153" name="타원 2152">
              <a:extLst>
                <a:ext uri="{FF2B5EF4-FFF2-40B4-BE49-F238E27FC236}">
                  <a16:creationId xmlns:a16="http://schemas.microsoft.com/office/drawing/2014/main" id="{02A53157-B1FD-44CA-80D1-A5C31776AF67}"/>
                </a:ext>
              </a:extLst>
            </p:cNvPr>
            <p:cNvSpPr/>
            <p:nvPr/>
          </p:nvSpPr>
          <p:spPr>
            <a:xfrm>
              <a:off x="5812854" y="1709617"/>
              <a:ext cx="1221841" cy="12218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52" name="그림 2151">
              <a:extLst>
                <a:ext uri="{FF2B5EF4-FFF2-40B4-BE49-F238E27FC236}">
                  <a16:creationId xmlns:a16="http://schemas.microsoft.com/office/drawing/2014/main" id="{87E8FC3E-B7AC-4FF7-890C-13587B810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645" y="1978559"/>
              <a:ext cx="890260" cy="111498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478A09-E0E9-4360-8EE1-FE7406182A6C}"/>
              </a:ext>
            </a:extLst>
          </p:cNvPr>
          <p:cNvSpPr txBox="1"/>
          <p:nvPr/>
        </p:nvSpPr>
        <p:spPr>
          <a:xfrm>
            <a:off x="3281529" y="3031130"/>
            <a:ext cx="5628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Object Detection &amp;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AF5946-9400-4164-8422-2FF66B41D330}"/>
              </a:ext>
            </a:extLst>
          </p:cNvPr>
          <p:cNvSpPr txBox="1"/>
          <p:nvPr/>
        </p:nvSpPr>
        <p:spPr>
          <a:xfrm>
            <a:off x="3281529" y="2661798"/>
            <a:ext cx="5628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TX1 </a:t>
            </a:r>
            <a:r>
              <a:rPr lang="ko-KR" altLang="en-US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보드를 이용한 </a:t>
            </a:r>
            <a:r>
              <a:rPr lang="ko-KR" altLang="en-US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객체인식</a:t>
            </a:r>
            <a:r>
              <a:rPr lang="ko-KR" altLang="en-US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&amp; </a:t>
            </a:r>
            <a:r>
              <a:rPr lang="ko-KR" altLang="en-US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로봇 팔 제어</a:t>
            </a:r>
            <a:endParaRPr lang="en-US" altLang="ko-KR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F33842-B0C8-40B1-9B64-AB378C7D29C8}"/>
              </a:ext>
            </a:extLst>
          </p:cNvPr>
          <p:cNvSpPr txBox="1"/>
          <p:nvPr/>
        </p:nvSpPr>
        <p:spPr>
          <a:xfrm>
            <a:off x="2627663" y="3985237"/>
            <a:ext cx="693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이창재</a:t>
            </a:r>
            <a:endParaRPr lang="en-US" altLang="ko-KR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61189A-1606-43F9-9D0E-4357ECF47D4F}"/>
              </a:ext>
            </a:extLst>
          </p:cNvPr>
          <p:cNvSpPr txBox="1"/>
          <p:nvPr/>
        </p:nvSpPr>
        <p:spPr>
          <a:xfrm>
            <a:off x="3281529" y="4508457"/>
            <a:ext cx="5628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2019. </a:t>
            </a:r>
            <a:r>
              <a:rPr lang="en-US" altLang="ko-KR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11.</a:t>
            </a:r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28</a:t>
            </a:r>
            <a:endParaRPr lang="en-US" altLang="ko-KR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180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70C216-F6EC-4CB5-B6B5-496A651FACEF}"/>
              </a:ext>
            </a:extLst>
          </p:cNvPr>
          <p:cNvSpPr txBox="1"/>
          <p:nvPr/>
        </p:nvSpPr>
        <p:spPr>
          <a:xfrm>
            <a:off x="457199" y="823297"/>
            <a:ext cx="1127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모터 제어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057372"/>
            <a:ext cx="4419600" cy="48672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F47A03-3D05-4B44-81A0-ED3C7BF01C8F}"/>
              </a:ext>
            </a:extLst>
          </p:cNvPr>
          <p:cNvSpPr txBox="1"/>
          <p:nvPr/>
        </p:nvSpPr>
        <p:spPr>
          <a:xfrm>
            <a:off x="5718547" y="1597248"/>
            <a:ext cx="5174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모터 설정 및 제어는 반복 사용</a:t>
            </a:r>
            <a:endParaRPr lang="en-US" altLang="ko-KR" sz="2400" b="1" dirty="0" smtClean="0">
              <a:ln>
                <a:solidFill>
                  <a:schemeClr val="accent2">
                    <a:alpha val="30000"/>
                  </a:schemeClr>
                </a:solidFill>
              </a:ln>
              <a:solidFill>
                <a:schemeClr val="accent2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sz="2400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→ </a:t>
            </a:r>
            <a:r>
              <a:rPr lang="ko-KR" altLang="en-US" sz="2400" b="1" dirty="0" smtClean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2400" b="1" dirty="0" smtClean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클래스 화</a:t>
            </a:r>
            <a:endParaRPr lang="en-US" altLang="ko-KR" sz="2400" b="1" dirty="0" smtClean="0">
              <a:ln>
                <a:solidFill>
                  <a:schemeClr val="accent2">
                    <a:alpha val="30000"/>
                  </a:schemeClr>
                </a:solidFill>
              </a:ln>
              <a:solidFill>
                <a:schemeClr val="accent2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F47A03-3D05-4B44-81A0-ED3C7BF01C8F}"/>
              </a:ext>
            </a:extLst>
          </p:cNvPr>
          <p:cNvSpPr txBox="1"/>
          <p:nvPr/>
        </p:nvSpPr>
        <p:spPr>
          <a:xfrm>
            <a:off x="5718547" y="3249232"/>
            <a:ext cx="5174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만약 여러 개의 팔을 구성한다면</a:t>
            </a:r>
            <a:r>
              <a:rPr lang="en-US" altLang="ko-KR" sz="2400" b="1" dirty="0" smtClean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? </a:t>
            </a:r>
            <a:r>
              <a:rPr lang="en-US" altLang="ko-KR" sz="2400" b="1" dirty="0" err="1" smtClean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RobotArm</a:t>
            </a:r>
            <a:r>
              <a:rPr lang="en-US" altLang="ko-KR" sz="2400" b="1" dirty="0" smtClean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Class 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BF1AEE-6B70-4514-A8C5-08F6EBE7F70C}"/>
              </a:ext>
            </a:extLst>
          </p:cNvPr>
          <p:cNvSpPr txBox="1"/>
          <p:nvPr/>
        </p:nvSpPr>
        <p:spPr>
          <a:xfrm>
            <a:off x="2485314" y="287930"/>
            <a:ext cx="7221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로봇 팔 제어 </a:t>
            </a:r>
            <a:r>
              <a:rPr lang="ko-KR" altLang="en-US" sz="2400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→</a:t>
            </a:r>
            <a:r>
              <a:rPr lang="en-US" altLang="ko-KR" sz="24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H-Bridge </a:t>
            </a:r>
            <a:r>
              <a:rPr lang="ko-KR" altLang="en-US" sz="24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회로 및 </a:t>
            </a:r>
            <a:r>
              <a:rPr lang="en-US" altLang="ko-KR" sz="24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GPIO </a:t>
            </a:r>
            <a:r>
              <a:rPr lang="ko-KR" altLang="en-US" sz="24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제어</a:t>
            </a:r>
            <a:endParaRPr lang="en-US" altLang="ko-KR" sz="2400" b="1" dirty="0">
              <a:ln>
                <a:solidFill>
                  <a:schemeClr val="accent2">
                    <a:alpha val="30000"/>
                  </a:schemeClr>
                </a:solidFill>
              </a:ln>
              <a:solidFill>
                <a:schemeClr val="accent2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552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70C216-F6EC-4CB5-B6B5-496A651FACEF}"/>
              </a:ext>
            </a:extLst>
          </p:cNvPr>
          <p:cNvSpPr txBox="1"/>
          <p:nvPr/>
        </p:nvSpPr>
        <p:spPr>
          <a:xfrm>
            <a:off x="457199" y="749595"/>
            <a:ext cx="1127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모터 제어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F47A03-3D05-4B44-81A0-ED3C7BF01C8F}"/>
              </a:ext>
            </a:extLst>
          </p:cNvPr>
          <p:cNvSpPr txBox="1"/>
          <p:nvPr/>
        </p:nvSpPr>
        <p:spPr>
          <a:xfrm>
            <a:off x="5718547" y="1569538"/>
            <a:ext cx="5174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특정시간동안 움직이는 별도의 함수</a:t>
            </a:r>
            <a:r>
              <a:rPr lang="en-US" altLang="ko-KR" sz="2400" b="1" dirty="0" smtClean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F47A03-3D05-4B44-81A0-ED3C7BF01C8F}"/>
              </a:ext>
            </a:extLst>
          </p:cNvPr>
          <p:cNvSpPr txBox="1"/>
          <p:nvPr/>
        </p:nvSpPr>
        <p:spPr>
          <a:xfrm>
            <a:off x="5718547" y="3359238"/>
            <a:ext cx="5174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But… </a:t>
            </a:r>
            <a:r>
              <a:rPr lang="ko-KR" altLang="en-US" sz="24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다수의 모터 동시 제어는 불가</a:t>
            </a:r>
            <a:endParaRPr lang="en-US" altLang="ko-KR" sz="2400" b="1" dirty="0">
              <a:ln>
                <a:solidFill>
                  <a:schemeClr val="accent2">
                    <a:alpha val="30000"/>
                  </a:schemeClr>
                </a:solidFill>
              </a:ln>
              <a:solidFill>
                <a:schemeClr val="accent2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endParaRPr lang="en-US" altLang="ko-KR" sz="2400" b="1" dirty="0" smtClean="0">
              <a:ln>
                <a:solidFill>
                  <a:schemeClr val="accent2">
                    <a:alpha val="30000"/>
                  </a:schemeClr>
                </a:solidFill>
              </a:ln>
              <a:solidFill>
                <a:schemeClr val="accent2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sz="2400" b="1" dirty="0" smtClean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연속 동작을 프로그래밍 하기는 수월</a:t>
            </a:r>
            <a:endParaRPr lang="en-US" altLang="ko-KR" sz="2400" b="1" dirty="0" smtClean="0">
              <a:ln>
                <a:solidFill>
                  <a:schemeClr val="accent2">
                    <a:alpha val="30000"/>
                  </a:schemeClr>
                </a:solidFill>
              </a:ln>
              <a:solidFill>
                <a:schemeClr val="accent2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057372"/>
            <a:ext cx="4956104" cy="37076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BF1AEE-6B70-4514-A8C5-08F6EBE7F70C}"/>
              </a:ext>
            </a:extLst>
          </p:cNvPr>
          <p:cNvSpPr txBox="1"/>
          <p:nvPr/>
        </p:nvSpPr>
        <p:spPr>
          <a:xfrm>
            <a:off x="2485314" y="287930"/>
            <a:ext cx="7221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로봇 팔 제어 </a:t>
            </a:r>
            <a:r>
              <a:rPr lang="ko-KR" altLang="en-US" sz="2400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→</a:t>
            </a:r>
            <a:r>
              <a:rPr lang="en-US" altLang="ko-KR" sz="24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H-Bridge </a:t>
            </a:r>
            <a:r>
              <a:rPr lang="ko-KR" altLang="en-US" sz="24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회로 및 </a:t>
            </a:r>
            <a:r>
              <a:rPr lang="en-US" altLang="ko-KR" sz="24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GPIO </a:t>
            </a:r>
            <a:r>
              <a:rPr lang="ko-KR" altLang="en-US" sz="24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제어</a:t>
            </a:r>
            <a:endParaRPr lang="en-US" altLang="ko-KR" sz="2400" b="1" dirty="0">
              <a:ln>
                <a:solidFill>
                  <a:schemeClr val="accent2">
                    <a:alpha val="30000"/>
                  </a:schemeClr>
                </a:solidFill>
              </a:ln>
              <a:solidFill>
                <a:schemeClr val="accent2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551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292446-4653-49E8-97FD-43480DE06603}"/>
              </a:ext>
            </a:extLst>
          </p:cNvPr>
          <p:cNvSpPr txBox="1"/>
          <p:nvPr/>
        </p:nvSpPr>
        <p:spPr>
          <a:xfrm>
            <a:off x="1715800" y="6260806"/>
            <a:ext cx="8723162" cy="287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사진 예시 </a:t>
            </a:r>
            <a:r>
              <a:rPr lang="en-US" altLang="ko-KR" sz="11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https://i.ytimg.com/vi/BUvFGTxZBG8/maxresdefault.jpg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85314" y="53412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BF1AEE-6B70-4514-A8C5-08F6EBE7F70C}"/>
              </a:ext>
            </a:extLst>
          </p:cNvPr>
          <p:cNvSpPr txBox="1"/>
          <p:nvPr/>
        </p:nvSpPr>
        <p:spPr>
          <a:xfrm>
            <a:off x="2485314" y="287930"/>
            <a:ext cx="7221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로봇 팔 제어 </a:t>
            </a:r>
            <a:r>
              <a:rPr lang="ko-KR" altLang="en-US" sz="2400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→</a:t>
            </a:r>
            <a:r>
              <a:rPr lang="en-US" altLang="ko-KR" sz="24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H-Bridge </a:t>
            </a:r>
            <a:r>
              <a:rPr lang="ko-KR" altLang="en-US" sz="24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회로 및 </a:t>
            </a:r>
            <a:r>
              <a:rPr lang="en-US" altLang="ko-KR" sz="24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GPIO </a:t>
            </a:r>
            <a:r>
              <a:rPr lang="ko-KR" altLang="en-US" sz="24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제어</a:t>
            </a:r>
            <a:endParaRPr lang="en-US" altLang="ko-KR" sz="2400" b="1" dirty="0">
              <a:ln>
                <a:solidFill>
                  <a:schemeClr val="accent2">
                    <a:alpha val="30000"/>
                  </a:schemeClr>
                </a:solidFill>
              </a:ln>
              <a:solidFill>
                <a:schemeClr val="accent2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37" y="749595"/>
            <a:ext cx="5704253" cy="208250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2F47A03-3D05-4B44-81A0-ED3C7BF01C8F}"/>
              </a:ext>
            </a:extLst>
          </p:cNvPr>
          <p:cNvSpPr txBox="1"/>
          <p:nvPr/>
        </p:nvSpPr>
        <p:spPr>
          <a:xfrm>
            <a:off x="5264458" y="3569259"/>
            <a:ext cx="5174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사용한 </a:t>
            </a:r>
            <a:r>
              <a:rPr lang="ko-KR" altLang="en-US" sz="2400" b="1" dirty="0" err="1" smtClean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핀맵과</a:t>
            </a:r>
            <a:r>
              <a:rPr lang="ko-KR" altLang="en-US" sz="2400" b="1" dirty="0" smtClean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사용할 </a:t>
            </a:r>
            <a:r>
              <a:rPr lang="en-US" altLang="ko-KR" sz="2400" b="1" dirty="0" smtClean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GPIO </a:t>
            </a:r>
            <a:r>
              <a:rPr lang="ko-KR" altLang="en-US" sz="2400" b="1" dirty="0" smtClean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번호를 매칭</a:t>
            </a:r>
            <a:r>
              <a:rPr lang="en-US" altLang="ko-KR" sz="2400" b="1" dirty="0" smtClean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784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292446-4653-49E8-97FD-43480DE06603}"/>
              </a:ext>
            </a:extLst>
          </p:cNvPr>
          <p:cNvSpPr txBox="1"/>
          <p:nvPr/>
        </p:nvSpPr>
        <p:spPr>
          <a:xfrm>
            <a:off x="1715800" y="6260806"/>
            <a:ext cx="8723162" cy="287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사진 예시 </a:t>
            </a:r>
            <a:r>
              <a:rPr lang="en-US" altLang="ko-KR" sz="11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https://i.ytimg.com/vi/BUvFGTxZBG8/maxresdefault.jpg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BF1AEE-6B70-4514-A8C5-08F6EBE7F70C}"/>
              </a:ext>
            </a:extLst>
          </p:cNvPr>
          <p:cNvSpPr txBox="1"/>
          <p:nvPr/>
        </p:nvSpPr>
        <p:spPr>
          <a:xfrm>
            <a:off x="2485314" y="287930"/>
            <a:ext cx="7221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로봇 팔 제어 </a:t>
            </a:r>
            <a:r>
              <a:rPr lang="ko-KR" altLang="en-US" sz="2400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→</a:t>
            </a:r>
            <a:r>
              <a:rPr lang="en-US" altLang="ko-KR" sz="24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H-Bridge </a:t>
            </a:r>
            <a:r>
              <a:rPr lang="ko-KR" altLang="en-US" sz="24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회로 및 </a:t>
            </a:r>
            <a:r>
              <a:rPr lang="en-US" altLang="ko-KR" sz="24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GPIO </a:t>
            </a:r>
            <a:r>
              <a:rPr lang="ko-KR" altLang="en-US" sz="24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제어</a:t>
            </a:r>
            <a:endParaRPr lang="en-US" altLang="ko-KR" sz="2400" b="1" dirty="0">
              <a:ln>
                <a:solidFill>
                  <a:schemeClr val="accent2">
                    <a:alpha val="30000"/>
                  </a:schemeClr>
                </a:solidFill>
              </a:ln>
              <a:solidFill>
                <a:schemeClr val="accent2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rcRect b="14301"/>
          <a:stretch/>
        </p:blipFill>
        <p:spPr>
          <a:xfrm>
            <a:off x="6346579" y="998977"/>
            <a:ext cx="3104152" cy="459166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t="33451"/>
          <a:stretch/>
        </p:blipFill>
        <p:spPr>
          <a:xfrm>
            <a:off x="2281309" y="995488"/>
            <a:ext cx="3698472" cy="335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6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292446-4653-49E8-97FD-43480DE06603}"/>
              </a:ext>
            </a:extLst>
          </p:cNvPr>
          <p:cNvSpPr txBox="1"/>
          <p:nvPr/>
        </p:nvSpPr>
        <p:spPr>
          <a:xfrm>
            <a:off x="1715800" y="6260806"/>
            <a:ext cx="8723162" cy="287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사진 예시 </a:t>
            </a:r>
            <a:r>
              <a:rPr lang="en-US" altLang="ko-KR" sz="11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https://i.ytimg.com/vi/BUvFGTxZBG8/maxresdefault.jpg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04215" y="50794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BF1AEE-6B70-4514-A8C5-08F6EBE7F70C}"/>
              </a:ext>
            </a:extLst>
          </p:cNvPr>
          <p:cNvSpPr txBox="1"/>
          <p:nvPr/>
        </p:nvSpPr>
        <p:spPr>
          <a:xfrm>
            <a:off x="2485314" y="287930"/>
            <a:ext cx="7221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로봇 팔 제어 </a:t>
            </a:r>
            <a:r>
              <a:rPr lang="ko-KR" altLang="en-US" sz="2400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→</a:t>
            </a:r>
            <a:r>
              <a:rPr lang="en-US" altLang="ko-KR" sz="24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H-Bridge </a:t>
            </a:r>
            <a:r>
              <a:rPr lang="ko-KR" altLang="en-US" sz="24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회로 및 </a:t>
            </a:r>
            <a:r>
              <a:rPr lang="en-US" altLang="ko-KR" sz="24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GPIO </a:t>
            </a:r>
            <a:r>
              <a:rPr lang="ko-KR" altLang="en-US" sz="24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제어</a:t>
            </a:r>
            <a:endParaRPr lang="en-US" altLang="ko-KR" sz="2400" b="1" dirty="0">
              <a:ln>
                <a:solidFill>
                  <a:schemeClr val="accent2">
                    <a:alpha val="30000"/>
                  </a:schemeClr>
                </a:solidFill>
              </a:ln>
              <a:solidFill>
                <a:schemeClr val="accent2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319" y="1803731"/>
            <a:ext cx="4460810" cy="23394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A2E48D-BC04-4C1B-8531-C6DF952584A6}"/>
              </a:ext>
            </a:extLst>
          </p:cNvPr>
          <p:cNvSpPr txBox="1"/>
          <p:nvPr/>
        </p:nvSpPr>
        <p:spPr>
          <a:xfrm>
            <a:off x="1892411" y="4803793"/>
            <a:ext cx="2288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GUI (</a:t>
            </a:r>
            <a:r>
              <a:rPr lang="en-US" altLang="ko-KR" sz="1400" b="1" dirty="0" err="1" smtClean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tkinter</a:t>
            </a:r>
            <a:r>
              <a:rPr lang="en-US" altLang="ko-KR" sz="14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 </a:t>
            </a:r>
            <a:r>
              <a:rPr lang="ko-KR" altLang="en-US" sz="14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이용한 </a:t>
            </a:r>
            <a:r>
              <a:rPr lang="en-US" altLang="ko-KR" sz="14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GPIO </a:t>
            </a:r>
            <a:r>
              <a:rPr lang="ko-KR" altLang="en-US" sz="14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연결 및 동작 테스트</a:t>
            </a:r>
            <a:endParaRPr lang="en-US" altLang="ko-KR" sz="1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078" name="Picture 6" descr="ksr10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142" y="1286925"/>
            <a:ext cx="4625181" cy="364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곱셈 기호 4"/>
          <p:cNvSpPr/>
          <p:nvPr/>
        </p:nvSpPr>
        <p:spPr>
          <a:xfrm>
            <a:off x="6816436" y="2488564"/>
            <a:ext cx="4066887" cy="296023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37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70C216-F6EC-4CB5-B6B5-496A651FACEF}"/>
              </a:ext>
            </a:extLst>
          </p:cNvPr>
          <p:cNvSpPr txBox="1"/>
          <p:nvPr/>
        </p:nvSpPr>
        <p:spPr>
          <a:xfrm>
            <a:off x="457199" y="749595"/>
            <a:ext cx="1127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모터 제어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F47A03-3D05-4B44-81A0-ED3C7BF01C8F}"/>
              </a:ext>
            </a:extLst>
          </p:cNvPr>
          <p:cNvSpPr txBox="1"/>
          <p:nvPr/>
        </p:nvSpPr>
        <p:spPr>
          <a:xfrm>
            <a:off x="5966978" y="2568628"/>
            <a:ext cx="5174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연속 동작을 함수화</a:t>
            </a:r>
            <a:endParaRPr lang="en-US" altLang="ko-KR" sz="2400" b="1" dirty="0" smtClean="0">
              <a:ln>
                <a:solidFill>
                  <a:schemeClr val="accent2">
                    <a:alpha val="30000"/>
                  </a:schemeClr>
                </a:solidFill>
              </a:ln>
              <a:solidFill>
                <a:schemeClr val="accent2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F1AEE-6B70-4514-A8C5-08F6EBE7F70C}"/>
              </a:ext>
            </a:extLst>
          </p:cNvPr>
          <p:cNvSpPr txBox="1"/>
          <p:nvPr/>
        </p:nvSpPr>
        <p:spPr>
          <a:xfrm>
            <a:off x="2485314" y="287930"/>
            <a:ext cx="7221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로봇 팔 제어 </a:t>
            </a:r>
            <a:r>
              <a:rPr lang="ko-KR" altLang="en-US" sz="2400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→</a:t>
            </a:r>
            <a:r>
              <a:rPr lang="en-US" altLang="ko-KR" sz="24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H-Bridge </a:t>
            </a:r>
            <a:r>
              <a:rPr lang="ko-KR" altLang="en-US" sz="24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회로 및 </a:t>
            </a:r>
            <a:r>
              <a:rPr lang="en-US" altLang="ko-KR" sz="24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GPIO </a:t>
            </a:r>
            <a:r>
              <a:rPr lang="ko-KR" altLang="en-US" sz="24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제어</a:t>
            </a:r>
            <a:endParaRPr lang="en-US" altLang="ko-KR" sz="2400" b="1" dirty="0">
              <a:ln>
                <a:solidFill>
                  <a:schemeClr val="accent2">
                    <a:alpha val="30000"/>
                  </a:schemeClr>
                </a:solidFill>
              </a:ln>
              <a:solidFill>
                <a:schemeClr val="accent2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057372"/>
            <a:ext cx="5343525" cy="49625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799" y="4222676"/>
            <a:ext cx="2743200" cy="17049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F47A03-3D05-4B44-81A0-ED3C7BF01C8F}"/>
              </a:ext>
            </a:extLst>
          </p:cNvPr>
          <p:cNvSpPr txBox="1"/>
          <p:nvPr/>
        </p:nvSpPr>
        <p:spPr>
          <a:xfrm>
            <a:off x="5966978" y="3503058"/>
            <a:ext cx="5174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외부 코드에서 사용 용이</a:t>
            </a:r>
            <a:endParaRPr lang="en-US" altLang="ko-KR" sz="2400" b="1" dirty="0" smtClean="0">
              <a:ln>
                <a:solidFill>
                  <a:schemeClr val="accent2">
                    <a:alpha val="30000"/>
                  </a:schemeClr>
                </a:solidFill>
              </a:ln>
              <a:solidFill>
                <a:schemeClr val="accent2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4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BF1AEE-6B70-4514-A8C5-08F6EBE7F70C}"/>
              </a:ext>
            </a:extLst>
          </p:cNvPr>
          <p:cNvSpPr txBox="1"/>
          <p:nvPr/>
        </p:nvSpPr>
        <p:spPr>
          <a:xfrm>
            <a:off x="2485314" y="287930"/>
            <a:ext cx="7221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카메라 → 객체 인식</a:t>
            </a:r>
            <a:endParaRPr lang="en-US" altLang="ko-KR" sz="2400" b="1" dirty="0">
              <a:ln>
                <a:solidFill>
                  <a:schemeClr val="accent3">
                    <a:alpha val="30000"/>
                  </a:schemeClr>
                </a:solidFill>
              </a:ln>
              <a:solidFill>
                <a:schemeClr val="accent3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70C216-F6EC-4CB5-B6B5-496A651FACEF}"/>
              </a:ext>
            </a:extLst>
          </p:cNvPr>
          <p:cNvSpPr txBox="1"/>
          <p:nvPr/>
        </p:nvSpPr>
        <p:spPr>
          <a:xfrm>
            <a:off x="457199" y="749595"/>
            <a:ext cx="1127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최초의 기획 </a:t>
            </a:r>
            <a:r>
              <a:rPr lang="en-US" altLang="ko-KR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Yolo v3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505"/>
          <a:stretch/>
        </p:blipFill>
        <p:spPr>
          <a:xfrm>
            <a:off x="295274" y="1211260"/>
            <a:ext cx="11601450" cy="457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9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BF1AEE-6B70-4514-A8C5-08F6EBE7F70C}"/>
              </a:ext>
            </a:extLst>
          </p:cNvPr>
          <p:cNvSpPr txBox="1"/>
          <p:nvPr/>
        </p:nvSpPr>
        <p:spPr>
          <a:xfrm>
            <a:off x="2485314" y="287930"/>
            <a:ext cx="7221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카메라 → 객체 인식</a:t>
            </a:r>
            <a:endParaRPr lang="en-US" altLang="ko-KR" sz="2400" b="1" dirty="0">
              <a:ln>
                <a:solidFill>
                  <a:schemeClr val="accent3">
                    <a:alpha val="30000"/>
                  </a:schemeClr>
                </a:solidFill>
              </a:ln>
              <a:solidFill>
                <a:schemeClr val="accent3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70C216-F6EC-4CB5-B6B5-496A651FACEF}"/>
              </a:ext>
            </a:extLst>
          </p:cNvPr>
          <p:cNvSpPr txBox="1"/>
          <p:nvPr/>
        </p:nvSpPr>
        <p:spPr>
          <a:xfrm>
            <a:off x="457199" y="749595"/>
            <a:ext cx="1127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Yolo </a:t>
            </a:r>
            <a:r>
              <a:rPr lang="ko-KR" altLang="en-US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의 가능성</a:t>
            </a:r>
            <a:endParaRPr lang="en-US" altLang="ko-KR" sz="14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1D5142-3D8D-4731-883B-FE8CC72BAC08}"/>
              </a:ext>
            </a:extLst>
          </p:cNvPr>
          <p:cNvSpPr txBox="1"/>
          <p:nvPr/>
        </p:nvSpPr>
        <p:spPr>
          <a:xfrm>
            <a:off x="340657" y="1496192"/>
            <a:ext cx="11510683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Yolo </a:t>
            </a:r>
            <a:r>
              <a:rPr lang="ko-KR" altLang="en-US" sz="3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는 객체 감지 </a:t>
            </a:r>
            <a:r>
              <a:rPr lang="en-US" altLang="ko-KR" sz="3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+</a:t>
            </a:r>
          </a:p>
          <a:p>
            <a:pPr algn="ctr">
              <a:lnSpc>
                <a:spcPct val="120000"/>
              </a:lnSpc>
            </a:pPr>
            <a:r>
              <a:rPr lang="en-US" altLang="ko-KR" sz="3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Bounding BOX </a:t>
            </a:r>
            <a:r>
              <a:rPr lang="ko-KR" altLang="en-US" sz="3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로</a:t>
            </a:r>
            <a:r>
              <a:rPr lang="en-US" altLang="ko-KR" sz="3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ko-KR" altLang="en-US" sz="36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070C0"/>
                </a:solidFill>
                <a:latin typeface="+mn-ea"/>
              </a:rPr>
              <a:t>위치</a:t>
            </a:r>
            <a:r>
              <a:rPr lang="ko-KR" altLang="en-US" sz="36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도 파악</a:t>
            </a:r>
            <a:endParaRPr lang="en-US" altLang="ko-KR" sz="36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1D5142-3D8D-4731-883B-FE8CC72BAC08}"/>
              </a:ext>
            </a:extLst>
          </p:cNvPr>
          <p:cNvSpPr txBox="1"/>
          <p:nvPr/>
        </p:nvSpPr>
        <p:spPr>
          <a:xfrm>
            <a:off x="224116" y="3805286"/>
            <a:ext cx="11510683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3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위치 파악</a:t>
            </a:r>
            <a:r>
              <a:rPr lang="en-US" altLang="ko-KR" sz="3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=&gt; </a:t>
            </a:r>
          </a:p>
          <a:p>
            <a:pPr algn="ctr">
              <a:lnSpc>
                <a:spcPct val="120000"/>
              </a:lnSpc>
            </a:pPr>
            <a:r>
              <a:rPr lang="ko-KR" altLang="en-US" sz="3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로봇 팔로 이동 시켜 집어 낼 수 있을 것 같다</a:t>
            </a:r>
            <a:r>
              <a:rPr lang="en-US" altLang="ko-KR" sz="3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!</a:t>
            </a:r>
            <a:endParaRPr lang="en-US" altLang="ko-KR" sz="36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166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BF1AEE-6B70-4514-A8C5-08F6EBE7F70C}"/>
              </a:ext>
            </a:extLst>
          </p:cNvPr>
          <p:cNvSpPr txBox="1"/>
          <p:nvPr/>
        </p:nvSpPr>
        <p:spPr>
          <a:xfrm>
            <a:off x="2485314" y="287930"/>
            <a:ext cx="7221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카메라 → 객체 인식</a:t>
            </a:r>
            <a:endParaRPr lang="en-US" altLang="ko-KR" sz="2400" b="1" dirty="0">
              <a:ln>
                <a:solidFill>
                  <a:schemeClr val="accent3">
                    <a:alpha val="30000"/>
                  </a:schemeClr>
                </a:solidFill>
              </a:ln>
              <a:solidFill>
                <a:schemeClr val="accent3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70C216-F6EC-4CB5-B6B5-496A651FACEF}"/>
              </a:ext>
            </a:extLst>
          </p:cNvPr>
          <p:cNvSpPr txBox="1"/>
          <p:nvPr/>
        </p:nvSpPr>
        <p:spPr>
          <a:xfrm>
            <a:off x="457199" y="749595"/>
            <a:ext cx="1127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왜 </a:t>
            </a:r>
            <a:r>
              <a:rPr lang="en-US" altLang="ko-KR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Yolo3 </a:t>
            </a:r>
            <a:r>
              <a:rPr lang="ko-KR" altLang="en-US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를 보류하였는가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1D5142-3D8D-4731-883B-FE8CC72BAC08}"/>
              </a:ext>
            </a:extLst>
          </p:cNvPr>
          <p:cNvSpPr txBox="1"/>
          <p:nvPr/>
        </p:nvSpPr>
        <p:spPr>
          <a:xfrm>
            <a:off x="340657" y="1496192"/>
            <a:ext cx="11510683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3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현실 </a:t>
            </a:r>
            <a:r>
              <a:rPr lang="en-US" altLang="ko-KR" sz="3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ko-KR" altLang="en-US" sz="3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물리적 </a:t>
            </a:r>
            <a:r>
              <a:rPr lang="en-US" altLang="ko-KR" sz="3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+ </a:t>
            </a:r>
            <a:r>
              <a:rPr lang="ko-KR" altLang="en-US" sz="3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시간적 한계</a:t>
            </a:r>
            <a:endParaRPr lang="en-US" altLang="ko-KR" sz="36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1D5142-3D8D-4731-883B-FE8CC72BAC08}"/>
              </a:ext>
            </a:extLst>
          </p:cNvPr>
          <p:cNvSpPr txBox="1"/>
          <p:nvPr/>
        </p:nvSpPr>
        <p:spPr>
          <a:xfrm>
            <a:off x="224114" y="4707481"/>
            <a:ext cx="11510683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3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시간적 한계 </a:t>
            </a:r>
            <a:r>
              <a:rPr lang="en-US" altLang="ko-KR" sz="3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ko-KR" altLang="en-US" sz="3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로봇 팔의 </a:t>
            </a:r>
            <a:r>
              <a:rPr lang="en-US" altLang="ko-KR" sz="3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HW </a:t>
            </a:r>
            <a:r>
              <a:rPr lang="ko-KR" altLang="en-US" sz="3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를 구성이 </a:t>
            </a:r>
            <a:r>
              <a:rPr lang="en-US" altLang="ko-KR" sz="3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4</a:t>
            </a:r>
            <a:r>
              <a:rPr lang="ko-KR" altLang="en-US" sz="3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일전</a:t>
            </a:r>
            <a:r>
              <a:rPr lang="en-US" altLang="ko-KR" sz="3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…</a:t>
            </a:r>
          </a:p>
          <a:p>
            <a:pPr algn="ctr">
              <a:lnSpc>
                <a:spcPct val="120000"/>
              </a:lnSpc>
            </a:pPr>
            <a:r>
              <a:rPr lang="en-US" altLang="ko-KR" sz="3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Yolo Data</a:t>
            </a:r>
            <a:r>
              <a:rPr lang="ko-KR" altLang="en-US" sz="3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수집 및 학습</a:t>
            </a:r>
            <a:r>
              <a:rPr lang="en-US" altLang="ko-KR" sz="3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…</a:t>
            </a:r>
            <a:endParaRPr lang="en-US" altLang="ko-KR" sz="36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1D5142-3D8D-4731-883B-FE8CC72BAC08}"/>
              </a:ext>
            </a:extLst>
          </p:cNvPr>
          <p:cNvSpPr txBox="1"/>
          <p:nvPr/>
        </p:nvSpPr>
        <p:spPr>
          <a:xfrm>
            <a:off x="224114" y="2462452"/>
            <a:ext cx="11510683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3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물리적 한계 </a:t>
            </a:r>
            <a:r>
              <a:rPr lang="en-US" altLang="ko-KR" sz="3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DC </a:t>
            </a:r>
            <a:r>
              <a:rPr lang="ko-KR" altLang="en-US" sz="3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모터는 각도의 정밀 제어</a:t>
            </a:r>
            <a:r>
              <a:rPr lang="en-US" altLang="ko-KR" sz="3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ko-KR" altLang="en-US" sz="3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난해</a:t>
            </a:r>
            <a:endParaRPr lang="en-US" altLang="ko-KR" sz="36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3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객체의 다양한 포즈의 대응 어려움</a:t>
            </a:r>
            <a:r>
              <a:rPr lang="en-US" altLang="ko-KR" sz="3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255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76" y="1149888"/>
            <a:ext cx="10357224" cy="5140075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70C216-F6EC-4CB5-B6B5-496A651FACEF}"/>
              </a:ext>
            </a:extLst>
          </p:cNvPr>
          <p:cNvSpPr txBox="1"/>
          <p:nvPr/>
        </p:nvSpPr>
        <p:spPr>
          <a:xfrm>
            <a:off x="457199" y="749595"/>
            <a:ext cx="1127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A9128B-5A27-4358-BDD7-034CD85CD64D}"/>
              </a:ext>
            </a:extLst>
          </p:cNvPr>
          <p:cNvSpPr txBox="1"/>
          <p:nvPr/>
        </p:nvSpPr>
        <p:spPr>
          <a:xfrm>
            <a:off x="457199" y="748107"/>
            <a:ext cx="1127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컬러 </a:t>
            </a:r>
            <a:r>
              <a:rPr lang="en-US" altLang="ko-KR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&amp; ROI </a:t>
            </a:r>
            <a:r>
              <a:rPr lang="ko-KR" altLang="en-US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검출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F47A03-3D05-4B44-81A0-ED3C7BF01C8F}"/>
              </a:ext>
            </a:extLst>
          </p:cNvPr>
          <p:cNvSpPr txBox="1"/>
          <p:nvPr/>
        </p:nvSpPr>
        <p:spPr>
          <a:xfrm>
            <a:off x="6838949" y="1516061"/>
            <a:ext cx="51745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ROI</a:t>
            </a:r>
            <a:r>
              <a:rPr lang="ko-KR" altLang="en-US" sz="2400" b="1" dirty="0" smtClean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영역 이미지</a:t>
            </a:r>
            <a:r>
              <a:rPr lang="en-US" altLang="ko-KR" sz="2400" b="1" dirty="0" smtClean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2400" b="1" dirty="0" smtClean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→ </a:t>
            </a:r>
            <a:r>
              <a:rPr lang="en-US" altLang="ko-KR" sz="2400" b="1" dirty="0" smtClean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HSV </a:t>
            </a:r>
            <a:r>
              <a:rPr lang="ko-KR" altLang="en-US" sz="2400" b="1" dirty="0" smtClean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변환</a:t>
            </a:r>
            <a:endParaRPr lang="en-US" altLang="ko-KR" sz="2400" b="1" dirty="0" smtClean="0">
              <a:ln>
                <a:solidFill>
                  <a:schemeClr val="accent3">
                    <a:alpha val="30000"/>
                  </a:schemeClr>
                </a:solidFill>
              </a:ln>
              <a:solidFill>
                <a:schemeClr val="accent3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endParaRPr lang="en-US" altLang="ko-KR" sz="2400" b="1" dirty="0" smtClean="0">
              <a:ln>
                <a:solidFill>
                  <a:schemeClr val="accent3">
                    <a:alpha val="30000"/>
                  </a:schemeClr>
                </a:solidFill>
              </a:ln>
              <a:solidFill>
                <a:schemeClr val="accent3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en-US" altLang="ko-KR" sz="2400" b="1" dirty="0" smtClean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Hue </a:t>
            </a:r>
            <a:r>
              <a:rPr lang="ko-KR" altLang="en-US" sz="2400" b="1" dirty="0" smtClean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값을 </a:t>
            </a:r>
            <a:r>
              <a:rPr lang="en-US" altLang="ko-KR" sz="2400" b="1" dirty="0" smtClean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Histogram </a:t>
            </a:r>
            <a:r>
              <a:rPr lang="ko-KR" altLang="en-US" sz="2400" b="1" dirty="0" smtClean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화</a:t>
            </a:r>
            <a:endParaRPr lang="en-US" altLang="ko-KR" sz="2400" b="1" dirty="0" smtClean="0">
              <a:ln>
                <a:solidFill>
                  <a:schemeClr val="accent2">
                    <a:alpha val="30000"/>
                  </a:schemeClr>
                </a:solidFill>
              </a:ln>
              <a:solidFill>
                <a:schemeClr val="accent2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endParaRPr lang="en-US" altLang="ko-KR" sz="2400" b="1" dirty="0" smtClean="0">
              <a:ln>
                <a:solidFill>
                  <a:schemeClr val="accent2">
                    <a:alpha val="30000"/>
                  </a:schemeClr>
                </a:solidFill>
              </a:ln>
              <a:solidFill>
                <a:schemeClr val="accent2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en-US" altLang="ko-KR" sz="2400" b="1" dirty="0" smtClean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RGB </a:t>
            </a:r>
            <a:r>
              <a:rPr lang="ko-KR" altLang="en-US" sz="2400" b="1" dirty="0" smtClean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색상 별 픽셀 개수 합산</a:t>
            </a:r>
            <a:endParaRPr lang="en-US" altLang="ko-KR" sz="2400" b="1" dirty="0">
              <a:ln>
                <a:solidFill>
                  <a:schemeClr val="accent2">
                    <a:alpha val="30000"/>
                  </a:schemeClr>
                </a:solidFill>
              </a:ln>
              <a:solidFill>
                <a:schemeClr val="accent2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endParaRPr lang="en-US" altLang="ko-KR" sz="2400" b="1" dirty="0" smtClean="0">
              <a:ln>
                <a:solidFill>
                  <a:schemeClr val="accent2">
                    <a:alpha val="30000"/>
                  </a:schemeClr>
                </a:solidFill>
              </a:ln>
              <a:solidFill>
                <a:schemeClr val="accent2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en-US" altLang="ko-KR" sz="2400" b="1" dirty="0" smtClean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ROI </a:t>
            </a:r>
            <a:r>
              <a:rPr lang="ko-KR" altLang="en-US" sz="2400" b="1" dirty="0" smtClean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영역의 컬러 별 픽셀 비율</a:t>
            </a:r>
            <a:endParaRPr lang="en-US" altLang="ko-KR" sz="2400" b="1" dirty="0" smtClean="0">
              <a:ln>
                <a:solidFill>
                  <a:schemeClr val="accent2">
                    <a:alpha val="30000"/>
                  </a:schemeClr>
                </a:solidFill>
              </a:ln>
              <a:solidFill>
                <a:schemeClr val="accent2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BF1AEE-6B70-4514-A8C5-08F6EBE7F70C}"/>
              </a:ext>
            </a:extLst>
          </p:cNvPr>
          <p:cNvSpPr txBox="1"/>
          <p:nvPr/>
        </p:nvSpPr>
        <p:spPr>
          <a:xfrm>
            <a:off x="2485314" y="287930"/>
            <a:ext cx="7221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카메라 → 객체 인식</a:t>
            </a:r>
            <a:endParaRPr lang="en-US" altLang="ko-KR" sz="2400" b="1" dirty="0">
              <a:ln>
                <a:solidFill>
                  <a:schemeClr val="accent3">
                    <a:alpha val="30000"/>
                  </a:schemeClr>
                </a:solidFill>
              </a:ln>
              <a:solidFill>
                <a:schemeClr val="accent3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827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0FBF1AEE-6B70-4514-A8C5-08F6EBE7F70C}"/>
              </a:ext>
            </a:extLst>
          </p:cNvPr>
          <p:cNvSpPr txBox="1"/>
          <p:nvPr/>
        </p:nvSpPr>
        <p:spPr>
          <a:xfrm>
            <a:off x="457199" y="287930"/>
            <a:ext cx="7221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Table of Contents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B9C9BA9-400A-4999-9D86-C3F0E284427A}"/>
              </a:ext>
            </a:extLst>
          </p:cNvPr>
          <p:cNvGrpSpPr/>
          <p:nvPr/>
        </p:nvGrpSpPr>
        <p:grpSpPr>
          <a:xfrm>
            <a:off x="0" y="1552769"/>
            <a:ext cx="10566399" cy="4572000"/>
            <a:chOff x="0" y="1552769"/>
            <a:chExt cx="10566399" cy="4572000"/>
          </a:xfrm>
        </p:grpSpPr>
        <p:sp>
          <p:nvSpPr>
            <p:cNvPr id="34" name="평행 사변형 33">
              <a:extLst>
                <a:ext uri="{FF2B5EF4-FFF2-40B4-BE49-F238E27FC236}">
                  <a16:creationId xmlns:a16="http://schemas.microsoft.com/office/drawing/2014/main" id="{DCF7F21A-5004-4D91-824F-DEC2053F5E0F}"/>
                </a:ext>
              </a:extLst>
            </p:cNvPr>
            <p:cNvSpPr/>
            <p:nvPr/>
          </p:nvSpPr>
          <p:spPr>
            <a:xfrm rot="5400000" flipH="1">
              <a:off x="178357" y="4817390"/>
              <a:ext cx="1785133" cy="829626"/>
            </a:xfrm>
            <a:prstGeom prst="parallelogram">
              <a:avLst>
                <a:gd name="adj" fmla="val 68454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화살표: 오각형 17">
              <a:extLst>
                <a:ext uri="{FF2B5EF4-FFF2-40B4-BE49-F238E27FC236}">
                  <a16:creationId xmlns:a16="http://schemas.microsoft.com/office/drawing/2014/main" id="{79DCEFD1-8137-41F9-9E90-3ADA27186FEA}"/>
                </a:ext>
              </a:extLst>
            </p:cNvPr>
            <p:cNvSpPr/>
            <p:nvPr/>
          </p:nvSpPr>
          <p:spPr>
            <a:xfrm>
              <a:off x="1486850" y="2979612"/>
              <a:ext cx="9079549" cy="859157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화살표: 오각형 18">
              <a:extLst>
                <a:ext uri="{FF2B5EF4-FFF2-40B4-BE49-F238E27FC236}">
                  <a16:creationId xmlns:a16="http://schemas.microsoft.com/office/drawing/2014/main" id="{69EB6BEC-8C59-4E59-B9D1-17897531448E}"/>
                </a:ext>
              </a:extLst>
            </p:cNvPr>
            <p:cNvSpPr/>
            <p:nvPr/>
          </p:nvSpPr>
          <p:spPr>
            <a:xfrm>
              <a:off x="1486851" y="2120455"/>
              <a:ext cx="6191718" cy="859157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화살표: 오각형 19">
              <a:extLst>
                <a:ext uri="{FF2B5EF4-FFF2-40B4-BE49-F238E27FC236}">
                  <a16:creationId xmlns:a16="http://schemas.microsoft.com/office/drawing/2014/main" id="{5A3C5FF3-4E3C-481A-81E8-E6B4DEC67A18}"/>
                </a:ext>
              </a:extLst>
            </p:cNvPr>
            <p:cNvSpPr/>
            <p:nvPr/>
          </p:nvSpPr>
          <p:spPr>
            <a:xfrm>
              <a:off x="1486851" y="3838769"/>
              <a:ext cx="7250749" cy="859157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화살표: 오각형 20">
              <a:extLst>
                <a:ext uri="{FF2B5EF4-FFF2-40B4-BE49-F238E27FC236}">
                  <a16:creationId xmlns:a16="http://schemas.microsoft.com/office/drawing/2014/main" id="{D05E8A1A-9B5D-4A1F-9279-530A7170B54A}"/>
                </a:ext>
              </a:extLst>
            </p:cNvPr>
            <p:cNvSpPr/>
            <p:nvPr/>
          </p:nvSpPr>
          <p:spPr>
            <a:xfrm>
              <a:off x="1486851" y="4697926"/>
              <a:ext cx="8228649" cy="859157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F99A094-B663-4697-92A0-7BC5D793B84B}"/>
                </a:ext>
              </a:extLst>
            </p:cNvPr>
            <p:cNvSpPr/>
            <p:nvPr/>
          </p:nvSpPr>
          <p:spPr>
            <a:xfrm>
              <a:off x="0" y="1552769"/>
              <a:ext cx="657225" cy="1143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EB26DC6-D593-4EEB-AB2A-E4AD9F95048B}"/>
                </a:ext>
              </a:extLst>
            </p:cNvPr>
            <p:cNvSpPr/>
            <p:nvPr/>
          </p:nvSpPr>
          <p:spPr>
            <a:xfrm>
              <a:off x="0" y="2695769"/>
              <a:ext cx="657225" cy="1143000"/>
            </a:xfrm>
            <a:prstGeom prst="rect">
              <a:avLst/>
            </a:prstGeom>
            <a:solidFill>
              <a:srgbClr val="6B9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3842D5C-1B86-4E01-A655-4615ED5D12D8}"/>
                </a:ext>
              </a:extLst>
            </p:cNvPr>
            <p:cNvSpPr/>
            <p:nvPr/>
          </p:nvSpPr>
          <p:spPr>
            <a:xfrm>
              <a:off x="0" y="3838769"/>
              <a:ext cx="657225" cy="1143000"/>
            </a:xfrm>
            <a:prstGeom prst="rect">
              <a:avLst/>
            </a:prstGeom>
            <a:solidFill>
              <a:srgbClr val="657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3C21085-C574-41C7-A69D-1EE2E3B14535}"/>
                </a:ext>
              </a:extLst>
            </p:cNvPr>
            <p:cNvSpPr/>
            <p:nvPr/>
          </p:nvSpPr>
          <p:spPr>
            <a:xfrm>
              <a:off x="0" y="4981769"/>
              <a:ext cx="657225" cy="1143000"/>
            </a:xfrm>
            <a:prstGeom prst="rect">
              <a:avLst/>
            </a:prstGeom>
            <a:solidFill>
              <a:srgbClr val="4E62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평행 사변형 28">
              <a:extLst>
                <a:ext uri="{FF2B5EF4-FFF2-40B4-BE49-F238E27FC236}">
                  <a16:creationId xmlns:a16="http://schemas.microsoft.com/office/drawing/2014/main" id="{FAE31C14-9336-4597-9806-569431A3CD81}"/>
                </a:ext>
              </a:extLst>
            </p:cNvPr>
            <p:cNvSpPr/>
            <p:nvPr/>
          </p:nvSpPr>
          <p:spPr>
            <a:xfrm rot="16200000">
              <a:off x="185721" y="2026270"/>
              <a:ext cx="1772633" cy="829626"/>
            </a:xfrm>
            <a:prstGeom prst="parallelogram">
              <a:avLst>
                <a:gd name="adj" fmla="val 68072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평행 사변형 30">
              <a:extLst>
                <a:ext uri="{FF2B5EF4-FFF2-40B4-BE49-F238E27FC236}">
                  <a16:creationId xmlns:a16="http://schemas.microsoft.com/office/drawing/2014/main" id="{B53B881A-0DC6-4BDA-ACAA-E553671E8B73}"/>
                </a:ext>
              </a:extLst>
            </p:cNvPr>
            <p:cNvSpPr/>
            <p:nvPr/>
          </p:nvSpPr>
          <p:spPr>
            <a:xfrm rot="16200000">
              <a:off x="184607" y="3167273"/>
              <a:ext cx="1772633" cy="829626"/>
            </a:xfrm>
            <a:prstGeom prst="parallelogram">
              <a:avLst>
                <a:gd name="adj" fmla="val 34011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평행 사변형 31">
              <a:extLst>
                <a:ext uri="{FF2B5EF4-FFF2-40B4-BE49-F238E27FC236}">
                  <a16:creationId xmlns:a16="http://schemas.microsoft.com/office/drawing/2014/main" id="{2B2914BC-FE4C-4518-A784-696DE9F0BD88}"/>
                </a:ext>
              </a:extLst>
            </p:cNvPr>
            <p:cNvSpPr/>
            <p:nvPr/>
          </p:nvSpPr>
          <p:spPr>
            <a:xfrm rot="5400000" flipH="1">
              <a:off x="495660" y="3999219"/>
              <a:ext cx="1150528" cy="829626"/>
            </a:xfrm>
            <a:prstGeom prst="parallelogram">
              <a:avLst>
                <a:gd name="adj" fmla="val 35254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평행 사변형 32">
              <a:extLst>
                <a:ext uri="{FF2B5EF4-FFF2-40B4-BE49-F238E27FC236}">
                  <a16:creationId xmlns:a16="http://schemas.microsoft.com/office/drawing/2014/main" id="{EA94060B-8012-422C-A9C9-BC590C4778F4}"/>
                </a:ext>
              </a:extLst>
            </p:cNvPr>
            <p:cNvSpPr/>
            <p:nvPr/>
          </p:nvSpPr>
          <p:spPr>
            <a:xfrm rot="5400000" flipH="1">
              <a:off x="742407" y="3752471"/>
              <a:ext cx="657033" cy="829626"/>
            </a:xfrm>
            <a:prstGeom prst="parallelogram">
              <a:avLst>
                <a:gd name="adj" fmla="val 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3CD46D49-A021-466F-B39F-29FAEC3D191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259"/>
          <a:stretch/>
        </p:blipFill>
        <p:spPr>
          <a:xfrm>
            <a:off x="7553978" y="4001029"/>
            <a:ext cx="623549" cy="53463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F123768-FCAF-4ED1-88EE-1AA34E6AC24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53" t="9042" r="-2653" b="19827"/>
          <a:stretch/>
        </p:blipFill>
        <p:spPr>
          <a:xfrm>
            <a:off x="6494301" y="2265565"/>
            <a:ext cx="799852" cy="56893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BE73695-F506-41E8-8645-E9172098CA3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815"/>
          <a:stretch/>
        </p:blipFill>
        <p:spPr>
          <a:xfrm>
            <a:off x="9475899" y="3139647"/>
            <a:ext cx="632838" cy="53908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7F1B4056-179E-4CBF-900B-DAD6C44D406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148"/>
          <a:stretch/>
        </p:blipFill>
        <p:spPr>
          <a:xfrm>
            <a:off x="8620868" y="4860187"/>
            <a:ext cx="615551" cy="53461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BE7570C-6B9A-4B2A-9C8D-F89C7B639F99}"/>
              </a:ext>
            </a:extLst>
          </p:cNvPr>
          <p:cNvSpPr txBox="1"/>
          <p:nvPr/>
        </p:nvSpPr>
        <p:spPr>
          <a:xfrm>
            <a:off x="1717441" y="2349978"/>
            <a:ext cx="5318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설계 </a:t>
            </a:r>
            <a:r>
              <a:rPr lang="ko-KR" altLang="en-US" sz="20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목표</a:t>
            </a:r>
            <a:endParaRPr lang="en-US" altLang="ko-KR" sz="2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E76FCE-67A4-42C0-B383-73B511E86600}"/>
              </a:ext>
            </a:extLst>
          </p:cNvPr>
          <p:cNvSpPr txBox="1"/>
          <p:nvPr/>
        </p:nvSpPr>
        <p:spPr>
          <a:xfrm>
            <a:off x="1717441" y="3213681"/>
            <a:ext cx="5318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사용 기술</a:t>
            </a:r>
            <a:endParaRPr lang="en-US" altLang="ko-KR" sz="2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216E42-C2D5-4487-B749-C0BDD25047E0}"/>
              </a:ext>
            </a:extLst>
          </p:cNvPr>
          <p:cNvSpPr txBox="1"/>
          <p:nvPr/>
        </p:nvSpPr>
        <p:spPr>
          <a:xfrm>
            <a:off x="1717441" y="4922562"/>
            <a:ext cx="5318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후기</a:t>
            </a:r>
            <a:endParaRPr lang="en-US" altLang="ko-KR" sz="2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3C3540-3741-4618-9211-50342B4917EE}"/>
              </a:ext>
            </a:extLst>
          </p:cNvPr>
          <p:cNvSpPr txBox="1"/>
          <p:nvPr/>
        </p:nvSpPr>
        <p:spPr>
          <a:xfrm>
            <a:off x="1717441" y="4004348"/>
            <a:ext cx="5318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과정</a:t>
            </a:r>
            <a:endParaRPr lang="en-US" altLang="ko-KR" sz="2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536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BF1AEE-6B70-4514-A8C5-08F6EBE7F70C}"/>
              </a:ext>
            </a:extLst>
          </p:cNvPr>
          <p:cNvSpPr txBox="1"/>
          <p:nvPr/>
        </p:nvSpPr>
        <p:spPr>
          <a:xfrm>
            <a:off x="2485314" y="287930"/>
            <a:ext cx="7221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카메라 → 객체 인식</a:t>
            </a:r>
            <a:endParaRPr lang="en-US" altLang="ko-KR" sz="2400" b="1" dirty="0">
              <a:ln>
                <a:solidFill>
                  <a:schemeClr val="accent3">
                    <a:alpha val="30000"/>
                  </a:schemeClr>
                </a:solidFill>
              </a:ln>
              <a:solidFill>
                <a:schemeClr val="accent3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70C216-F6EC-4CB5-B6B5-496A651FACEF}"/>
              </a:ext>
            </a:extLst>
          </p:cNvPr>
          <p:cNvSpPr txBox="1"/>
          <p:nvPr/>
        </p:nvSpPr>
        <p:spPr>
          <a:xfrm>
            <a:off x="457199" y="749595"/>
            <a:ext cx="1127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Opencv</a:t>
            </a:r>
            <a:r>
              <a:rPr lang="en-US" altLang="ko-KR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ko-KR" altLang="en-US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로 시도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434" t="5179" r="2438" b="837"/>
          <a:stretch/>
        </p:blipFill>
        <p:spPr>
          <a:xfrm>
            <a:off x="457199" y="1057372"/>
            <a:ext cx="5957455" cy="4668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1D5142-3D8D-4731-883B-FE8CC72BAC08}"/>
              </a:ext>
            </a:extLst>
          </p:cNvPr>
          <p:cNvSpPr txBox="1"/>
          <p:nvPr/>
        </p:nvSpPr>
        <p:spPr>
          <a:xfrm>
            <a:off x="6414654" y="1496192"/>
            <a:ext cx="5436686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ROI (Region of Interest)</a:t>
            </a:r>
          </a:p>
          <a:p>
            <a:pPr algn="ctr">
              <a:lnSpc>
                <a:spcPct val="120000"/>
              </a:lnSpc>
            </a:pPr>
            <a:r>
              <a:rPr lang="en-US" altLang="ko-KR" sz="3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+</a:t>
            </a:r>
          </a:p>
          <a:p>
            <a:pPr algn="ctr">
              <a:lnSpc>
                <a:spcPct val="120000"/>
              </a:lnSpc>
            </a:pPr>
            <a:r>
              <a:rPr lang="en-US" altLang="ko-KR" sz="3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RED / BLUE </a:t>
            </a:r>
            <a:r>
              <a:rPr lang="ko-KR" altLang="en-US" sz="3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색상</a:t>
            </a:r>
            <a:endParaRPr lang="en-US" altLang="ko-KR" sz="36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24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BF1AEE-6B70-4514-A8C5-08F6EBE7F70C}"/>
              </a:ext>
            </a:extLst>
          </p:cNvPr>
          <p:cNvSpPr txBox="1"/>
          <p:nvPr/>
        </p:nvSpPr>
        <p:spPr>
          <a:xfrm>
            <a:off x="2485314" y="287930"/>
            <a:ext cx="7221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카메라 → 객체 인식</a:t>
            </a:r>
            <a:endParaRPr lang="en-US" altLang="ko-KR" sz="2400" b="1" dirty="0">
              <a:ln>
                <a:solidFill>
                  <a:schemeClr val="accent3">
                    <a:alpha val="30000"/>
                  </a:schemeClr>
                </a:solidFill>
              </a:ln>
              <a:solidFill>
                <a:schemeClr val="accent3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1" y="1519037"/>
            <a:ext cx="5086707" cy="385091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690" y="1519037"/>
            <a:ext cx="5070763" cy="38509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70C216-F6EC-4CB5-B6B5-496A651FACEF}"/>
              </a:ext>
            </a:extLst>
          </p:cNvPr>
          <p:cNvSpPr txBox="1"/>
          <p:nvPr/>
        </p:nvSpPr>
        <p:spPr>
          <a:xfrm>
            <a:off x="457199" y="749595"/>
            <a:ext cx="1127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Opencv</a:t>
            </a:r>
            <a:r>
              <a:rPr lang="en-US" altLang="ko-KR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ko-KR" altLang="en-US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로 시도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A2E48D-BC04-4C1B-8531-C6DF952584A6}"/>
              </a:ext>
            </a:extLst>
          </p:cNvPr>
          <p:cNvSpPr txBox="1"/>
          <p:nvPr/>
        </p:nvSpPr>
        <p:spPr>
          <a:xfrm>
            <a:off x="3934691" y="5519498"/>
            <a:ext cx="4322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ROI </a:t>
            </a:r>
            <a:r>
              <a:rPr lang="ko-KR" altLang="en-US" sz="14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영역의 </a:t>
            </a:r>
            <a:r>
              <a:rPr lang="en-US" altLang="ko-KR" sz="14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Red, Blue </a:t>
            </a:r>
            <a:r>
              <a:rPr lang="ko-KR" altLang="en-US" sz="14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객체를 검출</a:t>
            </a:r>
            <a:r>
              <a:rPr lang="en-US" altLang="ko-KR" sz="14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697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89" y="1274351"/>
            <a:ext cx="3219450" cy="35433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541" y="1558681"/>
            <a:ext cx="6010275" cy="4105275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BF1AEE-6B70-4514-A8C5-08F6EBE7F70C}"/>
              </a:ext>
            </a:extLst>
          </p:cNvPr>
          <p:cNvSpPr txBox="1"/>
          <p:nvPr/>
        </p:nvSpPr>
        <p:spPr>
          <a:xfrm>
            <a:off x="2485314" y="287930"/>
            <a:ext cx="7221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2400" b="1" dirty="0" smtClean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객체 인식 및 로봇 팔 연동 </a:t>
            </a:r>
            <a:endParaRPr lang="en-US" altLang="ko-KR" sz="2400" b="1" dirty="0">
              <a:ln>
                <a:solidFill>
                  <a:schemeClr val="accent2">
                    <a:alpha val="30000"/>
                  </a:schemeClr>
                </a:solidFill>
              </a:ln>
              <a:solidFill>
                <a:schemeClr val="accent2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70C216-F6EC-4CB5-B6B5-496A651FACEF}"/>
              </a:ext>
            </a:extLst>
          </p:cNvPr>
          <p:cNvSpPr txBox="1"/>
          <p:nvPr/>
        </p:nvSpPr>
        <p:spPr>
          <a:xfrm>
            <a:off x="457199" y="749595"/>
            <a:ext cx="1127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두가지 코드를 하나로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3754580" y="4277426"/>
            <a:ext cx="2521527" cy="1007515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3666042" y="2489993"/>
            <a:ext cx="2521527" cy="1007515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14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BF1AEE-6B70-4514-A8C5-08F6EBE7F70C}"/>
              </a:ext>
            </a:extLst>
          </p:cNvPr>
          <p:cNvSpPr txBox="1"/>
          <p:nvPr/>
        </p:nvSpPr>
        <p:spPr>
          <a:xfrm>
            <a:off x="2485314" y="287930"/>
            <a:ext cx="7221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2400" b="1" dirty="0" smtClean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객체 인식 및 로봇 팔 연동 </a:t>
            </a:r>
            <a:endParaRPr lang="en-US" altLang="ko-KR" sz="2400" b="1" dirty="0">
              <a:ln>
                <a:solidFill>
                  <a:schemeClr val="accent2">
                    <a:alpha val="30000"/>
                  </a:schemeClr>
                </a:solidFill>
              </a:ln>
              <a:solidFill>
                <a:schemeClr val="accent2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146" y="3748493"/>
            <a:ext cx="2760984" cy="2070738"/>
          </a:xfrm>
          <a:prstGeom prst="rect">
            <a:avLst/>
          </a:prstGeom>
        </p:spPr>
      </p:pic>
      <p:pic>
        <p:nvPicPr>
          <p:cNvPr id="9" name="Picture 8" descr="http://makeshare.org/data/editor/1708/d422965905860e375e83b399fca8205f_1501935152_52.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476" y="4183741"/>
            <a:ext cx="1204360" cy="120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4772" y="2420161"/>
            <a:ext cx="3571875" cy="2457450"/>
          </a:xfrm>
          <a:prstGeom prst="rect">
            <a:avLst/>
          </a:prstGeom>
        </p:spPr>
      </p:pic>
      <p:pic>
        <p:nvPicPr>
          <p:cNvPr id="11" name="Picture 6" descr="opencv logo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17" y="1325176"/>
            <a:ext cx="1501648" cy="185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8" descr="python logo에 대한 이미지 검색결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643" y="1058419"/>
            <a:ext cx="20574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00438" y="4012051"/>
            <a:ext cx="1607806" cy="1736002"/>
          </a:xfrm>
          <a:prstGeom prst="rect">
            <a:avLst/>
          </a:prstGeom>
        </p:spPr>
      </p:pic>
      <p:cxnSp>
        <p:nvCxnSpPr>
          <p:cNvPr id="20" name="직선 화살표 연결선 19"/>
          <p:cNvCxnSpPr>
            <a:stCxn id="10" idx="1"/>
          </p:cNvCxnSpPr>
          <p:nvPr/>
        </p:nvCxnSpPr>
        <p:spPr>
          <a:xfrm flipH="1">
            <a:off x="7707498" y="3648886"/>
            <a:ext cx="647274" cy="835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9" idx="1"/>
            <a:endCxn id="8" idx="3"/>
          </p:cNvCxnSpPr>
          <p:nvPr/>
        </p:nvCxnSpPr>
        <p:spPr>
          <a:xfrm flipH="1">
            <a:off x="5873130" y="4783862"/>
            <a:ext cx="9133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9" name="꺾인 연결선 5128"/>
          <p:cNvCxnSpPr>
            <a:stCxn id="12" idx="3"/>
            <a:endCxn id="10" idx="0"/>
          </p:cNvCxnSpPr>
          <p:nvPr/>
        </p:nvCxnSpPr>
        <p:spPr>
          <a:xfrm>
            <a:off x="5420043" y="2249044"/>
            <a:ext cx="4720667" cy="17111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꺾인 연결선 3"/>
          <p:cNvCxnSpPr>
            <a:stCxn id="2" idx="2"/>
            <a:endCxn id="10" idx="2"/>
          </p:cNvCxnSpPr>
          <p:nvPr/>
        </p:nvCxnSpPr>
        <p:spPr>
          <a:xfrm rot="5400000" flipH="1" flipV="1">
            <a:off x="5387304" y="994647"/>
            <a:ext cx="870442" cy="8636369"/>
          </a:xfrm>
          <a:prstGeom prst="bentConnector3">
            <a:avLst>
              <a:gd name="adj1" fmla="val -262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75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BF1AEE-6B70-4514-A8C5-08F6EBE7F70C}"/>
              </a:ext>
            </a:extLst>
          </p:cNvPr>
          <p:cNvSpPr txBox="1"/>
          <p:nvPr/>
        </p:nvSpPr>
        <p:spPr>
          <a:xfrm>
            <a:off x="2485314" y="287930"/>
            <a:ext cx="7221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작업</a:t>
            </a:r>
            <a:r>
              <a:rPr lang="en-US" altLang="ko-KR" sz="2400" b="1" dirty="0" smtClean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2400" b="1" dirty="0" smtClean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중 어려운 점</a:t>
            </a:r>
            <a:endParaRPr lang="en-US" altLang="ko-KR" sz="2400" b="1" dirty="0">
              <a:ln>
                <a:solidFill>
                  <a:schemeClr val="accent2">
                    <a:alpha val="30000"/>
                  </a:schemeClr>
                </a:solidFill>
              </a:ln>
              <a:solidFill>
                <a:schemeClr val="accent2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6CF844-C9EB-491E-BB7E-7198C5F3651C}"/>
              </a:ext>
            </a:extLst>
          </p:cNvPr>
          <p:cNvSpPr txBox="1"/>
          <p:nvPr/>
        </p:nvSpPr>
        <p:spPr>
          <a:xfrm>
            <a:off x="1453488" y="1279188"/>
            <a:ext cx="9963812" cy="408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상대적 진입장벽이 높은 </a:t>
            </a:r>
            <a:r>
              <a:rPr lang="en-US" altLang="ko-KR" sz="24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TX1 =&gt;</a:t>
            </a:r>
          </a:p>
          <a:p>
            <a:pPr>
              <a:lnSpc>
                <a:spcPct val="120000"/>
              </a:lnSpc>
            </a:pPr>
            <a:r>
              <a:rPr lang="en-US" altLang="ko-KR" sz="24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	</a:t>
            </a:r>
            <a:r>
              <a:rPr lang="ko-KR" altLang="en-US" sz="24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설치 및 세팅의 어려움</a:t>
            </a:r>
            <a:r>
              <a:rPr lang="en-US" altLang="ko-KR" sz="24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2400" b="1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24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직접 써보니 어려운 </a:t>
            </a:r>
            <a:r>
              <a:rPr lang="en-US" altLang="ko-KR" sz="24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DC </a:t>
            </a:r>
            <a:r>
              <a:rPr lang="ko-KR" altLang="en-US" sz="24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모터 </a:t>
            </a:r>
            <a:r>
              <a:rPr lang="en-US" altLang="ko-KR" sz="24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=&gt;</a:t>
            </a:r>
          </a:p>
          <a:p>
            <a:pPr>
              <a:lnSpc>
                <a:spcPct val="120000"/>
              </a:lnSpc>
            </a:pPr>
            <a:r>
              <a:rPr lang="en-US" altLang="ko-KR" sz="24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	</a:t>
            </a:r>
            <a:r>
              <a:rPr lang="ko-KR" altLang="en-US" sz="24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높은 오차 </a:t>
            </a:r>
            <a:r>
              <a:rPr lang="en-US" altLang="ko-KR" sz="24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=&gt;</a:t>
            </a:r>
          </a:p>
          <a:p>
            <a:pPr>
              <a:lnSpc>
                <a:spcPct val="120000"/>
              </a:lnSpc>
            </a:pPr>
            <a:r>
              <a:rPr lang="en-US" altLang="ko-KR" sz="24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	</a:t>
            </a:r>
            <a:r>
              <a:rPr lang="en-US" altLang="ko-KR" sz="24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	</a:t>
            </a:r>
            <a:r>
              <a:rPr lang="ko-KR" altLang="en-US" sz="2400" b="1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오차보정</a:t>
            </a:r>
            <a:r>
              <a:rPr lang="ko-KR" altLang="en-US" sz="24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중요</a:t>
            </a:r>
            <a:r>
              <a:rPr lang="en-US" altLang="ko-KR" sz="24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2400" b="1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24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현재의 로봇 팔의 개선 </a:t>
            </a:r>
            <a:r>
              <a:rPr lang="en-US" altLang="ko-KR" sz="24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=&gt;</a:t>
            </a:r>
          </a:p>
          <a:p>
            <a:pPr>
              <a:lnSpc>
                <a:spcPct val="120000"/>
              </a:lnSpc>
            </a:pPr>
            <a:r>
              <a:rPr lang="en-US" altLang="ko-KR" sz="24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	</a:t>
            </a:r>
            <a:r>
              <a:rPr lang="en-US" altLang="ko-KR" sz="24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POSE Estimation </a:t>
            </a:r>
            <a:r>
              <a:rPr lang="ko-KR" altLang="en-US" sz="24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또는 </a:t>
            </a:r>
            <a:r>
              <a:rPr lang="en-US" altLang="ko-KR" sz="24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Tracking </a:t>
            </a:r>
            <a:r>
              <a:rPr lang="ko-KR" altLang="en-US" sz="24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을 </a:t>
            </a:r>
            <a:r>
              <a:rPr lang="en-US" altLang="ko-KR" sz="2400" b="1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Opencv</a:t>
            </a:r>
            <a:r>
              <a:rPr lang="ko-KR" altLang="en-US" sz="24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로 구현</a:t>
            </a:r>
            <a:endParaRPr lang="en-US" altLang="ko-KR" sz="2400" b="1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2757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BF1AEE-6B70-4514-A8C5-08F6EBE7F70C}"/>
              </a:ext>
            </a:extLst>
          </p:cNvPr>
          <p:cNvSpPr txBox="1"/>
          <p:nvPr/>
        </p:nvSpPr>
        <p:spPr>
          <a:xfrm>
            <a:off x="2485314" y="287930"/>
            <a:ext cx="7221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후기</a:t>
            </a:r>
            <a:endParaRPr lang="en-US" altLang="ko-KR" sz="2400" b="1" dirty="0">
              <a:ln>
                <a:solidFill>
                  <a:schemeClr val="accent2">
                    <a:alpha val="30000"/>
                  </a:schemeClr>
                </a:solidFill>
              </a:ln>
              <a:solidFill>
                <a:schemeClr val="accent2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6CF844-C9EB-491E-BB7E-7198C5F3651C}"/>
              </a:ext>
            </a:extLst>
          </p:cNvPr>
          <p:cNvSpPr txBox="1"/>
          <p:nvPr/>
        </p:nvSpPr>
        <p:spPr>
          <a:xfrm>
            <a:off x="1453488" y="1279188"/>
            <a:ext cx="9230554" cy="408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다양한 동작 및 정밀한 운용 </a:t>
            </a:r>
            <a:r>
              <a:rPr lang="en-US" altLang="ko-KR" sz="24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=&gt; </a:t>
            </a:r>
          </a:p>
          <a:p>
            <a:pPr>
              <a:lnSpc>
                <a:spcPct val="120000"/>
              </a:lnSpc>
            </a:pPr>
            <a:r>
              <a:rPr lang="en-US" altLang="ko-KR" sz="24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	</a:t>
            </a:r>
            <a:r>
              <a:rPr lang="ko-KR" altLang="en-US" sz="24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정밀도가 높은 로봇 팔 제품 또는 기구를 사용</a:t>
            </a:r>
            <a:endParaRPr lang="en-US" altLang="ko-KR" sz="2400" b="1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24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	</a:t>
            </a:r>
            <a:r>
              <a:rPr lang="en-US" altLang="ko-KR" sz="24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Servo</a:t>
            </a:r>
            <a:r>
              <a:rPr lang="ko-KR" altLang="en-US" sz="24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모터 또는 </a:t>
            </a:r>
            <a:r>
              <a:rPr lang="en-US" altLang="ko-KR" sz="24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Step</a:t>
            </a:r>
            <a:r>
              <a:rPr lang="ko-KR" altLang="en-US" sz="24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모터 제품</a:t>
            </a:r>
            <a:r>
              <a:rPr lang="en-US" altLang="ko-KR" sz="24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2400" b="1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ko-KR" sz="24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24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객체 인식의 다양성 </a:t>
            </a:r>
            <a:r>
              <a:rPr lang="en-US" altLang="ko-KR" sz="24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or </a:t>
            </a:r>
            <a:r>
              <a:rPr lang="ko-KR" altLang="en-US" sz="24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정확성 </a:t>
            </a:r>
            <a:r>
              <a:rPr lang="en-US" altLang="ko-KR" sz="24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=&gt;</a:t>
            </a:r>
          </a:p>
          <a:p>
            <a:pPr>
              <a:lnSpc>
                <a:spcPct val="120000"/>
              </a:lnSpc>
            </a:pPr>
            <a:r>
              <a:rPr lang="en-US" altLang="ko-KR" sz="24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	Character</a:t>
            </a:r>
            <a:r>
              <a:rPr lang="ko-KR" altLang="en-US" sz="24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를 인식 </a:t>
            </a:r>
            <a:r>
              <a:rPr lang="en-US" altLang="ko-KR" sz="24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</a:t>
            </a:r>
            <a:r>
              <a:rPr lang="en-US" altLang="ko-KR" sz="24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tesseract OCR </a:t>
            </a:r>
            <a:r>
              <a:rPr lang="ko-KR" altLang="en-US" sz="24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등</a:t>
            </a:r>
            <a:r>
              <a:rPr lang="en-US" altLang="ko-KR" sz="24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24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	</a:t>
            </a:r>
            <a:r>
              <a:rPr lang="en-US" altLang="ko-KR" sz="24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Image</a:t>
            </a:r>
            <a:r>
              <a:rPr lang="ko-KR" altLang="en-US" sz="24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24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Feature</a:t>
            </a:r>
            <a:r>
              <a:rPr lang="ko-KR" altLang="en-US" sz="24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를 이용한 </a:t>
            </a:r>
            <a:r>
              <a:rPr lang="ko-KR" altLang="en-US" sz="2400" b="1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머신러닝</a:t>
            </a:r>
            <a:r>
              <a:rPr lang="ko-KR" altLang="en-US" sz="24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24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(HOG </a:t>
            </a:r>
            <a:r>
              <a:rPr lang="ko-KR" altLang="en-US" sz="24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등</a:t>
            </a:r>
            <a:r>
              <a:rPr lang="en-US" altLang="ko-KR" sz="24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24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	</a:t>
            </a:r>
            <a:r>
              <a:rPr lang="en-US" altLang="ko-KR" sz="24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Yolo </a:t>
            </a:r>
            <a:r>
              <a:rPr lang="ko-KR" altLang="en-US" sz="24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등의 </a:t>
            </a:r>
            <a:r>
              <a:rPr lang="ko-KR" altLang="en-US" sz="2400" b="1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딥러닝</a:t>
            </a:r>
            <a:r>
              <a:rPr lang="ko-KR" altLang="en-US" sz="24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기법을 적용 </a:t>
            </a:r>
            <a:r>
              <a:rPr lang="en-US" altLang="ko-KR" sz="24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</a:t>
            </a:r>
            <a:r>
              <a:rPr lang="ko-KR" altLang="en-US" sz="24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객체 및 위치인식</a:t>
            </a:r>
            <a:r>
              <a:rPr lang="en-US" altLang="ko-KR" sz="24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3629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 rot="5400000">
            <a:off x="2667000" y="-2666998"/>
            <a:ext cx="6857998" cy="12192002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A4ED7D-46FE-48CB-A00A-BED1DFC11AD1}"/>
              </a:ext>
            </a:extLst>
          </p:cNvPr>
          <p:cNvSpPr txBox="1"/>
          <p:nvPr/>
        </p:nvSpPr>
        <p:spPr>
          <a:xfrm>
            <a:off x="3651324" y="3136615"/>
            <a:ext cx="4889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2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감사합니다</a:t>
            </a:r>
            <a:endParaRPr lang="en-US" altLang="ko-KR" sz="32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123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BF1AEE-6B70-4514-A8C5-08F6EBE7F70C}"/>
              </a:ext>
            </a:extLst>
          </p:cNvPr>
          <p:cNvSpPr txBox="1"/>
          <p:nvPr/>
        </p:nvSpPr>
        <p:spPr>
          <a:xfrm>
            <a:off x="2485314" y="287930"/>
            <a:ext cx="7221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설계 목표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70C216-F6EC-4CB5-B6B5-496A651FACEF}"/>
              </a:ext>
            </a:extLst>
          </p:cNvPr>
          <p:cNvSpPr txBox="1"/>
          <p:nvPr/>
        </p:nvSpPr>
        <p:spPr>
          <a:xfrm>
            <a:off x="457199" y="749595"/>
            <a:ext cx="1127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제품을 확인하여 구별하여 선별하는 기능</a:t>
            </a:r>
            <a:r>
              <a:rPr lang="en-US" altLang="ko-KR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3576BC-BBB6-4418-A00C-29DA865278E6}"/>
              </a:ext>
            </a:extLst>
          </p:cNvPr>
          <p:cNvSpPr txBox="1"/>
          <p:nvPr/>
        </p:nvSpPr>
        <p:spPr>
          <a:xfrm>
            <a:off x="1893231" y="3167393"/>
            <a:ext cx="8218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영상에서 객체를 찾고</a:t>
            </a:r>
            <a:endParaRPr lang="en-US" altLang="ko-KR" sz="2800" b="1" dirty="0">
              <a:ln>
                <a:solidFill>
                  <a:schemeClr val="tx2">
                    <a:alpha val="30000"/>
                  </a:schemeClr>
                </a:solidFill>
              </a:ln>
              <a:solidFill>
                <a:schemeClr val="tx2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059905-A8AC-4289-9680-30A817C31C4B}"/>
              </a:ext>
            </a:extLst>
          </p:cNvPr>
          <p:cNvSpPr txBox="1"/>
          <p:nvPr/>
        </p:nvSpPr>
        <p:spPr>
          <a:xfrm>
            <a:off x="1893230" y="1850772"/>
            <a:ext cx="8218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로봇 팔을 이용하여</a:t>
            </a:r>
            <a:endParaRPr lang="en-US" altLang="ko-KR" sz="2800" b="1" dirty="0">
              <a:ln>
                <a:solidFill>
                  <a:schemeClr val="tx2">
                    <a:alpha val="30000"/>
                  </a:schemeClr>
                </a:solidFill>
              </a:ln>
              <a:solidFill>
                <a:schemeClr val="tx2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EAEC78-0B77-41E2-8C37-2E20A5B07E23}"/>
              </a:ext>
            </a:extLst>
          </p:cNvPr>
          <p:cNvSpPr txBox="1"/>
          <p:nvPr/>
        </p:nvSpPr>
        <p:spPr>
          <a:xfrm>
            <a:off x="1893229" y="4484009"/>
            <a:ext cx="8218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객체의 별로 다른 동작을 운용</a:t>
            </a:r>
            <a:r>
              <a:rPr lang="en-US" altLang="ko-KR" sz="28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!</a:t>
            </a:r>
            <a:endParaRPr lang="en-US" altLang="ko-KR" sz="2800" b="1" dirty="0">
              <a:ln>
                <a:solidFill>
                  <a:schemeClr val="tx2">
                    <a:alpha val="30000"/>
                  </a:schemeClr>
                </a:solidFill>
              </a:ln>
              <a:solidFill>
                <a:schemeClr val="tx2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71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BF1AEE-6B70-4514-A8C5-08F6EBE7F70C}"/>
              </a:ext>
            </a:extLst>
          </p:cNvPr>
          <p:cNvSpPr txBox="1"/>
          <p:nvPr/>
        </p:nvSpPr>
        <p:spPr>
          <a:xfrm>
            <a:off x="4010526" y="287930"/>
            <a:ext cx="4170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사용 </a:t>
            </a:r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기술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70C216-F6EC-4CB5-B6B5-496A651FACEF}"/>
              </a:ext>
            </a:extLst>
          </p:cNvPr>
          <p:cNvSpPr txBox="1"/>
          <p:nvPr/>
        </p:nvSpPr>
        <p:spPr>
          <a:xfrm>
            <a:off x="457199" y="749595"/>
            <a:ext cx="1127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TX1</a:t>
            </a:r>
            <a:r>
              <a:rPr lang="ko-KR" altLang="en-US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/ </a:t>
            </a:r>
            <a:r>
              <a:rPr lang="ko-KR" altLang="en-US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로봇 팔 및 </a:t>
            </a:r>
            <a:r>
              <a:rPr lang="en-US" altLang="ko-KR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HW </a:t>
            </a:r>
            <a:r>
              <a:rPr lang="ko-KR" altLang="en-US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제어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/ </a:t>
            </a:r>
            <a:r>
              <a:rPr lang="en-US" altLang="ko-KR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OPEN CV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30" name="Picture 6" descr="opencv logo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608" y="2312088"/>
            <a:ext cx="1501648" cy="185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ython logo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826" y="2046503"/>
            <a:ext cx="20574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15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BF1AEE-6B70-4514-A8C5-08F6EBE7F70C}"/>
              </a:ext>
            </a:extLst>
          </p:cNvPr>
          <p:cNvSpPr txBox="1"/>
          <p:nvPr/>
        </p:nvSpPr>
        <p:spPr>
          <a:xfrm>
            <a:off x="4010526" y="287930"/>
            <a:ext cx="4170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사용 </a:t>
            </a:r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기술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70C216-F6EC-4CB5-B6B5-496A651FACEF}"/>
              </a:ext>
            </a:extLst>
          </p:cNvPr>
          <p:cNvSpPr txBox="1"/>
          <p:nvPr/>
        </p:nvSpPr>
        <p:spPr>
          <a:xfrm>
            <a:off x="457199" y="749595"/>
            <a:ext cx="1127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TX1</a:t>
            </a:r>
            <a:r>
              <a:rPr lang="ko-KR" altLang="en-US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/ </a:t>
            </a:r>
            <a:r>
              <a:rPr lang="ko-KR" altLang="en-US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로봇 팔 및 </a:t>
            </a:r>
            <a:r>
              <a:rPr lang="en-US" altLang="ko-KR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HW </a:t>
            </a:r>
            <a:r>
              <a:rPr lang="ko-KR" altLang="en-US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제어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/ </a:t>
            </a:r>
            <a:r>
              <a:rPr lang="en-US" altLang="ko-KR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OPEN CV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A2E48D-BC04-4C1B-8531-C6DF952584A6}"/>
              </a:ext>
            </a:extLst>
          </p:cNvPr>
          <p:cNvSpPr txBox="1"/>
          <p:nvPr/>
        </p:nvSpPr>
        <p:spPr>
          <a:xfrm>
            <a:off x="8336897" y="4993929"/>
            <a:ext cx="2432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로봇 팔 </a:t>
            </a:r>
            <a:r>
              <a:rPr lang="en-US" altLang="ko-KR" sz="16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(KSR 10)</a:t>
            </a:r>
            <a:endParaRPr lang="en-US" altLang="ko-KR" sz="16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456" y="1959804"/>
            <a:ext cx="3810000" cy="2857500"/>
          </a:xfrm>
          <a:prstGeom prst="rect">
            <a:avLst/>
          </a:prstGeom>
        </p:spPr>
      </p:pic>
      <p:pic>
        <p:nvPicPr>
          <p:cNvPr id="13" name="Picture 8" descr="http://makeshare.org/data/editor/1708/d422965905860e375e83b399fca8205f_1501935152_5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464" y="2040766"/>
            <a:ext cx="2786062" cy="277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DD0673-9BC1-45C9-8366-BA6BEB050379}"/>
              </a:ext>
            </a:extLst>
          </p:cNvPr>
          <p:cNvSpPr txBox="1"/>
          <p:nvPr/>
        </p:nvSpPr>
        <p:spPr>
          <a:xfrm>
            <a:off x="1401137" y="4993927"/>
            <a:ext cx="2432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L298N H-Bridge </a:t>
            </a:r>
            <a:r>
              <a:rPr lang="ko-KR" altLang="en-US" sz="16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회로</a:t>
            </a:r>
            <a:endParaRPr lang="en-US" altLang="ko-KR" sz="16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A2E48D-BC04-4C1B-8531-C6DF952584A6}"/>
              </a:ext>
            </a:extLst>
          </p:cNvPr>
          <p:cNvSpPr txBox="1"/>
          <p:nvPr/>
        </p:nvSpPr>
        <p:spPr>
          <a:xfrm>
            <a:off x="4729872" y="4993928"/>
            <a:ext cx="2432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TX1</a:t>
            </a:r>
            <a:endParaRPr lang="en-US" altLang="ko-KR" sz="16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9333" y="2065105"/>
            <a:ext cx="357187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0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70C216-F6EC-4CB5-B6B5-496A651FACEF}"/>
              </a:ext>
            </a:extLst>
          </p:cNvPr>
          <p:cNvSpPr txBox="1"/>
          <p:nvPr/>
        </p:nvSpPr>
        <p:spPr>
          <a:xfrm>
            <a:off x="457199" y="749595"/>
            <a:ext cx="1127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객체 인식을 연동한 </a:t>
            </a:r>
            <a:r>
              <a:rPr lang="en-US" altLang="ko-KR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H/W </a:t>
            </a:r>
            <a:r>
              <a:rPr lang="ko-KR" altLang="en-US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제어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DBCE9E-4122-4BE1-A998-0E6BB98D3446}"/>
              </a:ext>
            </a:extLst>
          </p:cNvPr>
          <p:cNvSpPr txBox="1"/>
          <p:nvPr/>
        </p:nvSpPr>
        <p:spPr>
          <a:xfrm>
            <a:off x="2224926" y="1920749"/>
            <a:ext cx="8218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객체 인식 </a:t>
            </a:r>
            <a:r>
              <a:rPr lang="en-US" altLang="ko-KR" sz="28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=&gt;</a:t>
            </a:r>
            <a:r>
              <a:rPr lang="ko-KR" altLang="en-US" sz="28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28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OPENCV</a:t>
            </a:r>
            <a:endParaRPr lang="en-US" altLang="ko-KR" sz="2800" b="1" dirty="0">
              <a:ln>
                <a:solidFill>
                  <a:schemeClr val="tx2">
                    <a:alpha val="30000"/>
                  </a:schemeClr>
                </a:solidFill>
              </a:ln>
              <a:solidFill>
                <a:schemeClr val="tx2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2928B6-0FEC-4C1E-B3CA-E8DBA38ED707}"/>
              </a:ext>
            </a:extLst>
          </p:cNvPr>
          <p:cNvSpPr txBox="1"/>
          <p:nvPr/>
        </p:nvSpPr>
        <p:spPr>
          <a:xfrm>
            <a:off x="2224926" y="3235898"/>
            <a:ext cx="8218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H/W &amp;</a:t>
            </a:r>
            <a:r>
              <a:rPr lang="ko-KR" altLang="en-US" sz="28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28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S/W  =&gt; </a:t>
            </a:r>
            <a:r>
              <a:rPr lang="ko-KR" altLang="en-US" sz="28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28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TX1</a:t>
            </a:r>
            <a:endParaRPr lang="en-US" altLang="ko-KR" sz="2800" b="1" dirty="0">
              <a:ln>
                <a:solidFill>
                  <a:schemeClr val="tx2">
                    <a:alpha val="30000"/>
                  </a:schemeClr>
                </a:solidFill>
              </a:ln>
              <a:solidFill>
                <a:schemeClr val="tx2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0B4801-1C10-4B8F-8DBD-CF1CC58FC88E}"/>
              </a:ext>
            </a:extLst>
          </p:cNvPr>
          <p:cNvSpPr txBox="1"/>
          <p:nvPr/>
        </p:nvSpPr>
        <p:spPr>
          <a:xfrm>
            <a:off x="2224926" y="4551048"/>
            <a:ext cx="8218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로봇 팔의 움직임을 제어</a:t>
            </a:r>
            <a:r>
              <a:rPr lang="en-US" altLang="ko-KR" sz="28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!</a:t>
            </a:r>
            <a:endParaRPr lang="en-US" altLang="ko-KR" sz="2800" b="1" dirty="0">
              <a:ln>
                <a:solidFill>
                  <a:schemeClr val="tx2">
                    <a:alpha val="30000"/>
                  </a:schemeClr>
                </a:solidFill>
              </a:ln>
              <a:solidFill>
                <a:schemeClr val="tx2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BF1AEE-6B70-4514-A8C5-08F6EBE7F70C}"/>
              </a:ext>
            </a:extLst>
          </p:cNvPr>
          <p:cNvSpPr txBox="1"/>
          <p:nvPr/>
        </p:nvSpPr>
        <p:spPr>
          <a:xfrm>
            <a:off x="4010526" y="287930"/>
            <a:ext cx="4170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사용 </a:t>
            </a:r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기술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23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BF1AEE-6B70-4514-A8C5-08F6EBE7F70C}"/>
              </a:ext>
            </a:extLst>
          </p:cNvPr>
          <p:cNvSpPr txBox="1"/>
          <p:nvPr/>
        </p:nvSpPr>
        <p:spPr>
          <a:xfrm>
            <a:off x="2485314" y="287930"/>
            <a:ext cx="7221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gradFill>
                  <a:gsLst>
                    <a:gs pos="68000">
                      <a:schemeClr val="accent3">
                        <a:lumMod val="75000"/>
                      </a:schemeClr>
                    </a:gs>
                    <a:gs pos="37000">
                      <a:schemeClr val="accent1">
                        <a:lumMod val="75000"/>
                      </a:schemeClr>
                    </a:gs>
                    <a:gs pos="0">
                      <a:schemeClr val="tx2">
                        <a:lumMod val="75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과정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gradFill>
                <a:gsLst>
                  <a:gs pos="68000">
                    <a:schemeClr val="accent3">
                      <a:lumMod val="75000"/>
                    </a:schemeClr>
                  </a:gs>
                  <a:gs pos="37000">
                    <a:schemeClr val="accent1">
                      <a:lumMod val="75000"/>
                    </a:schemeClr>
                  </a:gs>
                  <a:gs pos="0">
                    <a:schemeClr val="tx2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0" scaled="1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F04710C-5442-477B-9054-3BFC2A95ADE3}"/>
              </a:ext>
            </a:extLst>
          </p:cNvPr>
          <p:cNvGrpSpPr/>
          <p:nvPr/>
        </p:nvGrpSpPr>
        <p:grpSpPr>
          <a:xfrm>
            <a:off x="909319" y="1398834"/>
            <a:ext cx="1587501" cy="3673707"/>
            <a:chOff x="685799" y="1398834"/>
            <a:chExt cx="1587501" cy="3673707"/>
          </a:xfrm>
        </p:grpSpPr>
        <p:sp>
          <p:nvSpPr>
            <p:cNvPr id="3" name="직각 삼각형 2">
              <a:extLst>
                <a:ext uri="{FF2B5EF4-FFF2-40B4-BE49-F238E27FC236}">
                  <a16:creationId xmlns:a16="http://schemas.microsoft.com/office/drawing/2014/main" id="{6B8519D2-EE57-455D-901F-A3C728034005}"/>
                </a:ext>
              </a:extLst>
            </p:cNvPr>
            <p:cNvSpPr/>
            <p:nvPr/>
          </p:nvSpPr>
          <p:spPr>
            <a:xfrm flipH="1">
              <a:off x="685799" y="1398834"/>
              <a:ext cx="371475" cy="371475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각 삼각형 41">
              <a:extLst>
                <a:ext uri="{FF2B5EF4-FFF2-40B4-BE49-F238E27FC236}">
                  <a16:creationId xmlns:a16="http://schemas.microsoft.com/office/drawing/2014/main" id="{D8D9710F-46A5-4AA4-B2BA-F9812C3E1807}"/>
                </a:ext>
              </a:extLst>
            </p:cNvPr>
            <p:cNvSpPr/>
            <p:nvPr/>
          </p:nvSpPr>
          <p:spPr>
            <a:xfrm flipH="1">
              <a:off x="685799" y="2580910"/>
              <a:ext cx="371475" cy="371475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각 삼각형 42">
              <a:extLst>
                <a:ext uri="{FF2B5EF4-FFF2-40B4-BE49-F238E27FC236}">
                  <a16:creationId xmlns:a16="http://schemas.microsoft.com/office/drawing/2014/main" id="{B718A776-BD3D-436D-9143-379D35E4731A}"/>
                </a:ext>
              </a:extLst>
            </p:cNvPr>
            <p:cNvSpPr/>
            <p:nvPr/>
          </p:nvSpPr>
          <p:spPr>
            <a:xfrm flipH="1">
              <a:off x="685799" y="3757942"/>
              <a:ext cx="371475" cy="371475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1A983A4-C7EA-413F-A059-09A98F85FA98}"/>
                </a:ext>
              </a:extLst>
            </p:cNvPr>
            <p:cNvSpPr/>
            <p:nvPr/>
          </p:nvSpPr>
          <p:spPr>
            <a:xfrm>
              <a:off x="685800" y="1770309"/>
              <a:ext cx="1587500" cy="948377"/>
            </a:xfrm>
            <a:prstGeom prst="rect">
              <a:avLst/>
            </a:prstGeom>
            <a:solidFill>
              <a:srgbClr val="7A89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81A3B1D-6F02-468A-8897-F7FAFC4E8370}"/>
                </a:ext>
              </a:extLst>
            </p:cNvPr>
            <p:cNvSpPr/>
            <p:nvPr/>
          </p:nvSpPr>
          <p:spPr>
            <a:xfrm>
              <a:off x="685800" y="2949863"/>
              <a:ext cx="1587500" cy="948377"/>
            </a:xfrm>
            <a:prstGeom prst="rect">
              <a:avLst/>
            </a:prstGeom>
            <a:solidFill>
              <a:srgbClr val="8C96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3F4B545-572A-4C39-8698-C481DCA0A025}"/>
                </a:ext>
              </a:extLst>
            </p:cNvPr>
            <p:cNvSpPr/>
            <p:nvPr/>
          </p:nvSpPr>
          <p:spPr>
            <a:xfrm>
              <a:off x="685800" y="4124164"/>
              <a:ext cx="1587500" cy="948377"/>
            </a:xfrm>
            <a:prstGeom prst="rect">
              <a:avLst/>
            </a:prstGeom>
            <a:solidFill>
              <a:srgbClr val="90B7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499C2260-885D-49C2-B4EF-A8F33ED28E39}"/>
              </a:ext>
            </a:extLst>
          </p:cNvPr>
          <p:cNvSpPr txBox="1"/>
          <p:nvPr/>
        </p:nvSpPr>
        <p:spPr>
          <a:xfrm>
            <a:off x="1670650" y="1770309"/>
            <a:ext cx="826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01</a:t>
            </a:r>
            <a:endParaRPr lang="en-US" altLang="ko-KR" sz="16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BA456EB-B202-47B5-A50F-AE01F7A84D80}"/>
              </a:ext>
            </a:extLst>
          </p:cNvPr>
          <p:cNvSpPr txBox="1"/>
          <p:nvPr/>
        </p:nvSpPr>
        <p:spPr>
          <a:xfrm>
            <a:off x="1670650" y="2952385"/>
            <a:ext cx="826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02</a:t>
            </a:r>
            <a:endParaRPr lang="en-US" altLang="ko-KR" sz="16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BEB66C4-AF16-48B6-8101-6290702A806C}"/>
              </a:ext>
            </a:extLst>
          </p:cNvPr>
          <p:cNvSpPr txBox="1"/>
          <p:nvPr/>
        </p:nvSpPr>
        <p:spPr>
          <a:xfrm>
            <a:off x="1670650" y="4124164"/>
            <a:ext cx="826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03</a:t>
            </a:r>
            <a:endParaRPr lang="en-US" altLang="ko-KR" sz="16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5F1A923-11D5-45DA-B1B8-BBAFA08B70DF}"/>
              </a:ext>
            </a:extLst>
          </p:cNvPr>
          <p:cNvSpPr txBox="1"/>
          <p:nvPr/>
        </p:nvSpPr>
        <p:spPr>
          <a:xfrm>
            <a:off x="2708834" y="3321717"/>
            <a:ext cx="8594219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특정 대상의 특징에 따라 객체를 인식하고 있음을 확인</a:t>
            </a:r>
            <a:r>
              <a:rPr lang="en-US" altLang="ko-KR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1639EFA-E666-4AD1-AEC1-149DED70CF4A}"/>
              </a:ext>
            </a:extLst>
          </p:cNvPr>
          <p:cNvSpPr txBox="1"/>
          <p:nvPr/>
        </p:nvSpPr>
        <p:spPr>
          <a:xfrm>
            <a:off x="2708834" y="4493496"/>
            <a:ext cx="8594219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객체의 확인 로봇 팔을 제어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32447E3-1E37-453F-9D34-C7261D6F3F08}"/>
              </a:ext>
            </a:extLst>
          </p:cNvPr>
          <p:cNvSpPr txBox="1"/>
          <p:nvPr/>
        </p:nvSpPr>
        <p:spPr>
          <a:xfrm>
            <a:off x="2708834" y="1804464"/>
            <a:ext cx="4884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600" b="1" dirty="0" smtClean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로봇 팔 제어 </a:t>
            </a:r>
            <a:r>
              <a:rPr lang="ko-KR" altLang="en-US" sz="1600" b="1" dirty="0" smtClean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→</a:t>
            </a:r>
            <a:r>
              <a:rPr lang="en-US" altLang="ko-KR" sz="1600" b="1" dirty="0" smtClean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H-Bridge </a:t>
            </a:r>
            <a:r>
              <a:rPr lang="ko-KR" altLang="en-US" sz="1600" b="1" dirty="0" smtClean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회로 및 </a:t>
            </a:r>
            <a:r>
              <a:rPr lang="en-US" altLang="ko-KR" sz="1600" b="1" dirty="0" smtClean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GPIO </a:t>
            </a:r>
            <a:r>
              <a:rPr lang="ko-KR" altLang="en-US" sz="1600" b="1" dirty="0" smtClean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제어</a:t>
            </a:r>
            <a:endParaRPr lang="en-US" altLang="ko-KR" sz="1600" b="1" dirty="0">
              <a:ln>
                <a:solidFill>
                  <a:schemeClr val="accent2">
                    <a:alpha val="30000"/>
                  </a:schemeClr>
                </a:solidFill>
              </a:ln>
              <a:solidFill>
                <a:schemeClr val="accent2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DA81C74-C552-46D1-86EA-8ACF9948379A}"/>
              </a:ext>
            </a:extLst>
          </p:cNvPr>
          <p:cNvSpPr txBox="1"/>
          <p:nvPr/>
        </p:nvSpPr>
        <p:spPr>
          <a:xfrm>
            <a:off x="2708834" y="2979231"/>
            <a:ext cx="4884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카메라 </a:t>
            </a:r>
            <a:r>
              <a:rPr lang="ko-KR" altLang="en-US" sz="1600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→ </a:t>
            </a:r>
            <a:r>
              <a:rPr lang="ko-KR" altLang="en-US" sz="1600" b="1" dirty="0" smtClean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객체 인식</a:t>
            </a:r>
            <a:endParaRPr lang="en-US" altLang="ko-KR" sz="1600" b="1" dirty="0">
              <a:ln>
                <a:solidFill>
                  <a:schemeClr val="accent3">
                    <a:alpha val="30000"/>
                  </a:schemeClr>
                </a:solidFill>
              </a:ln>
              <a:solidFill>
                <a:schemeClr val="accent3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B802CD3-EA44-4E08-937D-47AE61AC5A2E}"/>
              </a:ext>
            </a:extLst>
          </p:cNvPr>
          <p:cNvSpPr txBox="1"/>
          <p:nvPr/>
        </p:nvSpPr>
        <p:spPr>
          <a:xfrm>
            <a:off x="2708834" y="4138566"/>
            <a:ext cx="4884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n>
                  <a:solidFill>
                    <a:schemeClr val="accent4">
                      <a:alpha val="30000"/>
                    </a:schemeClr>
                  </a:solidFill>
                </a:ln>
                <a:solidFill>
                  <a:schemeClr val="accent4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객체 인식 → 로봇 팔 제어로 연동</a:t>
            </a:r>
            <a:endParaRPr lang="en-US" altLang="ko-KR" sz="1600" b="1" dirty="0">
              <a:ln>
                <a:solidFill>
                  <a:schemeClr val="accent4">
                    <a:alpha val="30000"/>
                  </a:schemeClr>
                </a:solidFill>
              </a:ln>
              <a:solidFill>
                <a:schemeClr val="accent4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DABF33-6D4D-43EA-B526-E8B2A4BBB17F}"/>
              </a:ext>
            </a:extLst>
          </p:cNvPr>
          <p:cNvSpPr txBox="1"/>
          <p:nvPr/>
        </p:nvSpPr>
        <p:spPr>
          <a:xfrm>
            <a:off x="2708834" y="2152890"/>
            <a:ext cx="8594219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TX1 </a:t>
            </a:r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의 </a:t>
            </a:r>
            <a:r>
              <a:rPr lang="en-US" altLang="ko-KR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GPIO </a:t>
            </a:r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를 통해 프로그래밍 제어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9803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70C216-F6EC-4CB5-B6B5-496A651FACEF}"/>
              </a:ext>
            </a:extLst>
          </p:cNvPr>
          <p:cNvSpPr txBox="1"/>
          <p:nvPr/>
        </p:nvSpPr>
        <p:spPr>
          <a:xfrm>
            <a:off x="3823853" y="801699"/>
            <a:ext cx="4544292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L298N : </a:t>
            </a:r>
            <a:r>
              <a:rPr lang="en-US" altLang="ko-KR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2ch DC </a:t>
            </a:r>
            <a:r>
              <a:rPr lang="ko-KR" altLang="en-US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모터 양방향 제어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058" y="1709647"/>
            <a:ext cx="2975882" cy="319351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32447E3-1E37-453F-9D34-C7261D6F3F08}"/>
              </a:ext>
            </a:extLst>
          </p:cNvPr>
          <p:cNvSpPr txBox="1"/>
          <p:nvPr/>
        </p:nvSpPr>
        <p:spPr>
          <a:xfrm>
            <a:off x="2598055" y="5131483"/>
            <a:ext cx="6995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H-Bridge </a:t>
            </a:r>
            <a:r>
              <a:rPr lang="ko-KR" altLang="en-US" sz="2400" b="1" dirty="0" smtClean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회로 </a:t>
            </a:r>
            <a:r>
              <a:rPr lang="en-US" altLang="ko-KR" sz="2400" b="1" dirty="0" smtClean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X 2 = DC </a:t>
            </a:r>
            <a:r>
              <a:rPr lang="ko-KR" altLang="en-US" sz="2400" b="1" dirty="0" smtClean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모터 </a:t>
            </a:r>
            <a:r>
              <a:rPr lang="en-US" altLang="ko-KR" sz="2400" b="1" dirty="0" smtClean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</a:t>
            </a:r>
            <a:r>
              <a:rPr lang="ko-KR" altLang="en-US" sz="2400" b="1" dirty="0" smtClean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 제어</a:t>
            </a:r>
            <a:endParaRPr lang="en-US" altLang="ko-KR" sz="2400" b="1" dirty="0">
              <a:ln>
                <a:solidFill>
                  <a:schemeClr val="accent2">
                    <a:alpha val="30000"/>
                  </a:schemeClr>
                </a:solidFill>
              </a:ln>
              <a:solidFill>
                <a:schemeClr val="accent2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BF1AEE-6B70-4514-A8C5-08F6EBE7F70C}"/>
              </a:ext>
            </a:extLst>
          </p:cNvPr>
          <p:cNvSpPr txBox="1"/>
          <p:nvPr/>
        </p:nvSpPr>
        <p:spPr>
          <a:xfrm>
            <a:off x="2485314" y="287930"/>
            <a:ext cx="7221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로봇 팔 제어 </a:t>
            </a:r>
            <a:r>
              <a:rPr lang="ko-KR" altLang="en-US" sz="2400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→</a:t>
            </a:r>
            <a:r>
              <a:rPr lang="en-US" altLang="ko-KR" sz="24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H-Bridge </a:t>
            </a:r>
            <a:r>
              <a:rPr lang="ko-KR" altLang="en-US" sz="24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회로 및 </a:t>
            </a:r>
            <a:r>
              <a:rPr lang="en-US" altLang="ko-KR" sz="24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GPIO </a:t>
            </a:r>
            <a:r>
              <a:rPr lang="ko-KR" altLang="en-US" sz="24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제어</a:t>
            </a:r>
            <a:endParaRPr lang="en-US" altLang="ko-KR" sz="2400" b="1" dirty="0">
              <a:ln>
                <a:solidFill>
                  <a:schemeClr val="accent2">
                    <a:alpha val="30000"/>
                  </a:schemeClr>
                </a:solidFill>
              </a:ln>
              <a:solidFill>
                <a:schemeClr val="accent2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92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9DE059-BC87-4B30-A0C7-01A313E16C2A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gradFill flip="none" rotWithShape="1">
            <a:gsLst>
              <a:gs pos="68000">
                <a:schemeClr val="accent3">
                  <a:lumMod val="60000"/>
                  <a:lumOff val="40000"/>
                </a:schemeClr>
              </a:gs>
              <a:gs pos="37000">
                <a:schemeClr val="accent1">
                  <a:lumMod val="60000"/>
                  <a:lumOff val="40000"/>
                </a:schemeClr>
              </a:gs>
              <a:gs pos="0">
                <a:schemeClr val="tx2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BF1AEE-6B70-4514-A8C5-08F6EBE7F70C}"/>
              </a:ext>
            </a:extLst>
          </p:cNvPr>
          <p:cNvSpPr txBox="1"/>
          <p:nvPr/>
        </p:nvSpPr>
        <p:spPr>
          <a:xfrm>
            <a:off x="2485314" y="287930"/>
            <a:ext cx="7221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로봇 팔 제어 </a:t>
            </a:r>
            <a:r>
              <a:rPr lang="ko-KR" altLang="en-US" sz="2400" b="1" dirty="0">
                <a:ln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→</a:t>
            </a:r>
            <a:r>
              <a:rPr lang="en-US" altLang="ko-KR" sz="24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H-Bridge </a:t>
            </a:r>
            <a:r>
              <a:rPr lang="ko-KR" altLang="en-US" sz="24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회로 및 </a:t>
            </a:r>
            <a:r>
              <a:rPr lang="en-US" altLang="ko-KR" sz="24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GPIO </a:t>
            </a:r>
            <a:r>
              <a:rPr lang="ko-KR" altLang="en-US" sz="2400" b="1" dirty="0">
                <a:ln>
                  <a:solidFill>
                    <a:schemeClr val="accent2">
                      <a:alpha val="30000"/>
                    </a:schemeClr>
                  </a:solidFill>
                </a:ln>
                <a:solidFill>
                  <a:schemeClr val="accent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제어</a:t>
            </a:r>
            <a:endParaRPr lang="en-US" altLang="ko-KR" sz="2400" b="1" dirty="0">
              <a:ln>
                <a:solidFill>
                  <a:schemeClr val="accent2">
                    <a:alpha val="30000"/>
                  </a:schemeClr>
                </a:solidFill>
              </a:ln>
              <a:solidFill>
                <a:schemeClr val="accent2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70C216-F6EC-4CB5-B6B5-496A651FACEF}"/>
              </a:ext>
            </a:extLst>
          </p:cNvPr>
          <p:cNvSpPr txBox="1"/>
          <p:nvPr/>
        </p:nvSpPr>
        <p:spPr>
          <a:xfrm>
            <a:off x="457199" y="801699"/>
            <a:ext cx="1127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브레드</a:t>
            </a:r>
            <a:r>
              <a:rPr lang="ko-KR" altLang="en-US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보드에서 작업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314" y="1402923"/>
            <a:ext cx="7126659" cy="452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52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사용자 지정 2">
      <a:dk1>
        <a:sysClr val="windowText" lastClr="000000"/>
      </a:dk1>
      <a:lt1>
        <a:sysClr val="window" lastClr="FFFFFF"/>
      </a:lt1>
      <a:dk2>
        <a:srgbClr val="3A4966"/>
      </a:dk2>
      <a:lt2>
        <a:srgbClr val="EEECE1"/>
      </a:lt2>
      <a:accent1>
        <a:srgbClr val="3A4966"/>
      </a:accent1>
      <a:accent2>
        <a:srgbClr val="4E6294"/>
      </a:accent2>
      <a:accent3>
        <a:srgbClr val="6573A7"/>
      </a:accent3>
      <a:accent4>
        <a:srgbClr val="6B9FC7"/>
      </a:accent4>
      <a:accent5>
        <a:srgbClr val="4BACC6"/>
      </a:accent5>
      <a:accent6>
        <a:srgbClr val="8064A2"/>
      </a:accent6>
      <a:hlink>
        <a:srgbClr val="8064A2"/>
      </a:hlink>
      <a:folHlink>
        <a:srgbClr val="800080"/>
      </a:folHlink>
    </a:clrScheme>
    <a:fontScheme name="나눔바른고딕 light">
      <a:majorFont>
        <a:latin typeface="나눔바른고딕 Light"/>
        <a:ea typeface="나눔바른고딕 Light"/>
        <a:cs typeface=""/>
      </a:majorFont>
      <a:minorFont>
        <a:latin typeface="나눔바른고딕 UltraLight"/>
        <a:ea typeface="나눔바른고딕 Ul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TM02892315[[fn=줄기]]</Template>
  <TotalTime>1468</TotalTime>
  <Words>517</Words>
  <Application>Microsoft Office PowerPoint</Application>
  <PresentationFormat>와이드스크린</PresentationFormat>
  <Paragraphs>120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맑은 고딕</vt:lpstr>
      <vt:lpstr>나눔바른고딕 UltraLight</vt:lpstr>
      <vt:lpstr>Wingdings 2</vt:lpstr>
      <vt:lpstr>Calibri Light</vt:lpstr>
      <vt:lpstr>Calibri</vt:lpstr>
      <vt:lpstr>나눔바른고딕 Light</vt:lpstr>
      <vt:lpstr>HDOfficeLightV0</vt:lpstr>
      <vt:lpstr>1_HDOfficeLightV0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이성은</dc:creator>
  <cp:lastModifiedBy>w</cp:lastModifiedBy>
  <cp:revision>134</cp:revision>
  <dcterms:created xsi:type="dcterms:W3CDTF">2017-07-21T02:51:28Z</dcterms:created>
  <dcterms:modified xsi:type="dcterms:W3CDTF">2019-11-29T03:48:45Z</dcterms:modified>
</cp:coreProperties>
</file>